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66" r:id="rId2"/>
    <p:sldId id="283" r:id="rId3"/>
    <p:sldId id="284" r:id="rId4"/>
    <p:sldId id="278" r:id="rId5"/>
    <p:sldId id="280" r:id="rId6"/>
    <p:sldId id="282" r:id="rId7"/>
    <p:sldId id="275" r:id="rId8"/>
    <p:sldId id="274" r:id="rId9"/>
    <p:sldId id="257" r:id="rId10"/>
    <p:sldId id="270" r:id="rId11"/>
    <p:sldId id="272" r:id="rId12"/>
    <p:sldId id="285" r:id="rId13"/>
    <p:sldId id="286" r:id="rId14"/>
    <p:sldId id="277" r:id="rId15"/>
    <p:sldId id="276" r:id="rId16"/>
    <p:sldId id="258" r:id="rId17"/>
    <p:sldId id="267" r:id="rId18"/>
    <p:sldId id="260" r:id="rId19"/>
    <p:sldId id="264" r:id="rId20"/>
    <p:sldId id="261" r:id="rId21"/>
    <p:sldId id="263" r:id="rId22"/>
    <p:sldId id="262" r:id="rId23"/>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9" d="100"/>
          <a:sy n="99" d="100"/>
        </p:scale>
        <p:origin x="-1000" y="-104"/>
      </p:cViewPr>
      <p:guideLst>
        <p:guide orient="horz" pos="2160"/>
        <p:guide pos="2880"/>
      </p:guideLst>
    </p:cSldViewPr>
  </p:slideViewPr>
  <p:notesTextViewPr>
    <p:cViewPr>
      <p:scale>
        <a:sx n="100" d="100"/>
        <a:sy n="100" d="100"/>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emf"/><Relationship Id="rId2"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 Id="rId2"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BCD38638-CB59-B84F-996B-79DF32A29264}" type="datetimeFigureOut">
              <a:rPr lang="en-US" smtClean="0"/>
              <a:t>5/23/16</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316B6C43-CA76-AF44-97FB-93D7A229EF0A}" type="slidenum">
              <a:rPr lang="en-US" smtClean="0"/>
              <a:t>‹#›</a:t>
            </a:fld>
            <a:endParaRPr lang="en-US"/>
          </a:p>
        </p:txBody>
      </p:sp>
    </p:spTree>
    <p:extLst>
      <p:ext uri="{BB962C8B-B14F-4D97-AF65-F5344CB8AC3E}">
        <p14:creationId xmlns:p14="http://schemas.microsoft.com/office/powerpoint/2010/main" val="2949667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D27DA211-1A66-3743-A419-7A7C89D52713}" type="datetimeFigureOut">
              <a:rPr lang="en-US" smtClean="0"/>
              <a:t>5/23/16</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B9BEC86E-9B95-DF4D-AA07-F6BC4C510892}" type="slidenum">
              <a:rPr lang="en-US" smtClean="0"/>
              <a:t>‹#›</a:t>
            </a:fld>
            <a:endParaRPr lang="en-US"/>
          </a:p>
        </p:txBody>
      </p:sp>
    </p:spTree>
    <p:extLst>
      <p:ext uri="{BB962C8B-B14F-4D97-AF65-F5344CB8AC3E}">
        <p14:creationId xmlns:p14="http://schemas.microsoft.com/office/powerpoint/2010/main" val="41569010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ea typeface="ＭＳ Ｐゴシック" charset="0"/>
                <a:cs typeface="ＭＳ Ｐゴシック" charset="0"/>
              </a:rPr>
              <a:t>Model combining a standard LN model with a first-order kinetic model of the type used for ion channels and receptors. We have discussed a two-state version of such a kinetic model. Rate constants define transitions between a resting state (R), an active state (A), and two inactive states (I1 and I2). The input to the kinetic model is a rate constant, the output is the active state. Although the kinetic model is abstract, the states were found to map onto previously measured kinetic properties of bipolar cell ribbon synapses.</a:t>
            </a:r>
          </a:p>
          <a:p>
            <a:pPr>
              <a:lnSpc>
                <a:spcPct val="90000"/>
              </a:lnSpc>
            </a:pPr>
            <a:r>
              <a:rPr lang="en-US">
                <a:ea typeface="ＭＳ Ｐゴシック" charset="0"/>
                <a:cs typeface="ＭＳ Ｐゴシック" charset="0"/>
              </a:rPr>
              <a:t>Mechanistically, the nonlinearity of the model (from previous known information about the circuit) is likely to be calcium channels in the bipolar cell presynaptic terminal. This is because bipolar cells do not strongly adapt, but the ganglion cell membrane potential does. </a:t>
            </a:r>
          </a:p>
          <a:p>
            <a:pPr>
              <a:lnSpc>
                <a:spcPct val="90000"/>
              </a:lnSpc>
            </a:pPr>
            <a:r>
              <a:rPr lang="en-US">
                <a:ea typeface="ＭＳ Ｐゴシック" charset="0"/>
                <a:cs typeface="ＭＳ Ｐゴシック" charset="0"/>
              </a:rPr>
              <a:t>The threshold converts a signal that changes in amplitude s(t), to one that changes in its mean value, u(t). So contrast adaptation is really adaptation to the mean of a thresholded (rectified) signal. In other words the synapse is only adapting to the mean of its own input, but a change in mean occurs when the contrast changes. This adaptation at the bipolar cell synapse yields the adapted output r(t). </a:t>
            </a:r>
          </a:p>
          <a:p>
            <a:pPr>
              <a:lnSpc>
                <a:spcPct val="90000"/>
              </a:lnSpc>
            </a:pPr>
            <a:r>
              <a:rPr lang="en-US">
                <a:ea typeface="ＭＳ Ｐゴシック" charset="0"/>
                <a:cs typeface="ＭＳ Ｐゴシック" charset="0"/>
              </a:rPr>
              <a:t>This correspondence between computational properties of adaptation and known properties of synaptic release suggests a function for the different vesicle pools. The readily releasable pool may be small to cause rapid changes in gain. Vesicles may change pools slowly in order to integrate over the recent stimulus to cause prolonged adaptation.</a:t>
            </a: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fld id="{C15186AE-EE54-F145-B679-FE0C1DC40512}" type="slidenum">
              <a:rPr lang="en-US" sz="1200"/>
              <a:pPr/>
              <a:t>11</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ea typeface="ＭＳ Ｐゴシック" charset="0"/>
                <a:cs typeface="ＭＳ Ｐゴシック" charset="0"/>
              </a:rPr>
              <a:t>Model combining a standard LN model with a first-order kinetic model of the type used for ion channels and receptors. We have discussed a two-state version of such a kinetic model. Rate constants define transitions between a resting state (R), an active state (A), and two inactive states (I1 and I2). The input to the kinetic model is a rate constant, the output is the active state. Although the kinetic model is abstract, the states were found to map onto previously measured kinetic properties of bipolar cell ribbon synapses.</a:t>
            </a:r>
          </a:p>
          <a:p>
            <a:pPr>
              <a:lnSpc>
                <a:spcPct val="90000"/>
              </a:lnSpc>
            </a:pPr>
            <a:r>
              <a:rPr lang="en-US">
                <a:ea typeface="ＭＳ Ｐゴシック" charset="0"/>
                <a:cs typeface="ＭＳ Ｐゴシック" charset="0"/>
              </a:rPr>
              <a:t>Mechanistically, the nonlinearity of the model (from previous known information about the circuit) is likely to be calcium channels in the bipolar cell presynaptic terminal. This is because bipolar cells do not strongly adapt, but the ganglion cell membrane potential does. </a:t>
            </a:r>
          </a:p>
          <a:p>
            <a:pPr>
              <a:lnSpc>
                <a:spcPct val="90000"/>
              </a:lnSpc>
            </a:pPr>
            <a:r>
              <a:rPr lang="en-US">
                <a:ea typeface="ＭＳ Ｐゴシック" charset="0"/>
                <a:cs typeface="ＭＳ Ｐゴシック" charset="0"/>
              </a:rPr>
              <a:t>The threshold converts a signal that changes in amplitude s(t), to one that changes in its mean value, u(t). So contrast adaptation is really adaptation to the mean of a thresholded (rectified) signal. In other words the synapse is only adapting to the mean of its own input, but a change in mean occurs when the contrast changes. This adaptation at the bipolar cell synapse yields the adapted output r(t). </a:t>
            </a:r>
          </a:p>
          <a:p>
            <a:pPr>
              <a:lnSpc>
                <a:spcPct val="90000"/>
              </a:lnSpc>
            </a:pPr>
            <a:r>
              <a:rPr lang="en-US">
                <a:ea typeface="ＭＳ Ｐゴシック" charset="0"/>
                <a:cs typeface="ＭＳ Ｐゴシック" charset="0"/>
              </a:rPr>
              <a:t>This correspondence between computational properties of adaptation and known properties of synaptic release suggests a function for the different vesicle pools. The readily releasable pool may be small to cause rapid changes in gain. Vesicles may change pools slowly in order to integrate over the recent stimulus to cause prolonged adaptation.</a:t>
            </a: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fld id="{C15186AE-EE54-F145-B679-FE0C1DC40512}" type="slidenum">
              <a:rPr lang="en-US" sz="1200"/>
              <a:pPr/>
              <a:t>13</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A92A593-CFA5-AE42-8EAA-09AE98172156}" type="slidenum">
              <a:rPr lang="en-US" smtClean="0"/>
              <a:pPr/>
              <a:t>14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92A593-CFA5-AE42-8EAA-09AE98172156}" type="slidenum">
              <a:rPr lang="en-US" smtClean="0"/>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669479-C698-124F-8145-87CCECA4E873}"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0BA02-1930-D443-9E70-C4E7DB8677AD}" type="slidenum">
              <a:rPr lang="en-US" smtClean="0"/>
              <a:t>‹#›</a:t>
            </a:fld>
            <a:endParaRPr lang="en-US"/>
          </a:p>
        </p:txBody>
      </p:sp>
    </p:spTree>
    <p:extLst>
      <p:ext uri="{BB962C8B-B14F-4D97-AF65-F5344CB8AC3E}">
        <p14:creationId xmlns:p14="http://schemas.microsoft.com/office/powerpoint/2010/main" val="40877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669479-C698-124F-8145-87CCECA4E873}"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0BA02-1930-D443-9E70-C4E7DB8677AD}" type="slidenum">
              <a:rPr lang="en-US" smtClean="0"/>
              <a:t>‹#›</a:t>
            </a:fld>
            <a:endParaRPr lang="en-US"/>
          </a:p>
        </p:txBody>
      </p:sp>
    </p:spTree>
    <p:extLst>
      <p:ext uri="{BB962C8B-B14F-4D97-AF65-F5344CB8AC3E}">
        <p14:creationId xmlns:p14="http://schemas.microsoft.com/office/powerpoint/2010/main" val="4048053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669479-C698-124F-8145-87CCECA4E873}"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0BA02-1930-D443-9E70-C4E7DB8677AD}" type="slidenum">
              <a:rPr lang="en-US" smtClean="0"/>
              <a:t>‹#›</a:t>
            </a:fld>
            <a:endParaRPr lang="en-US"/>
          </a:p>
        </p:txBody>
      </p:sp>
    </p:spTree>
    <p:extLst>
      <p:ext uri="{BB962C8B-B14F-4D97-AF65-F5344CB8AC3E}">
        <p14:creationId xmlns:p14="http://schemas.microsoft.com/office/powerpoint/2010/main" val="1033006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669479-C698-124F-8145-87CCECA4E873}"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0BA02-1930-D443-9E70-C4E7DB8677AD}" type="slidenum">
              <a:rPr lang="en-US" smtClean="0"/>
              <a:t>‹#›</a:t>
            </a:fld>
            <a:endParaRPr lang="en-US"/>
          </a:p>
        </p:txBody>
      </p:sp>
    </p:spTree>
    <p:extLst>
      <p:ext uri="{BB962C8B-B14F-4D97-AF65-F5344CB8AC3E}">
        <p14:creationId xmlns:p14="http://schemas.microsoft.com/office/powerpoint/2010/main" val="1044526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669479-C698-124F-8145-87CCECA4E873}"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0BA02-1930-D443-9E70-C4E7DB8677AD}" type="slidenum">
              <a:rPr lang="en-US" smtClean="0"/>
              <a:t>‹#›</a:t>
            </a:fld>
            <a:endParaRPr lang="en-US"/>
          </a:p>
        </p:txBody>
      </p:sp>
    </p:spTree>
    <p:extLst>
      <p:ext uri="{BB962C8B-B14F-4D97-AF65-F5344CB8AC3E}">
        <p14:creationId xmlns:p14="http://schemas.microsoft.com/office/powerpoint/2010/main" val="2879915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669479-C698-124F-8145-87CCECA4E873}" type="datetimeFigureOut">
              <a:rPr lang="en-US" smtClean="0"/>
              <a:t>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0BA02-1930-D443-9E70-C4E7DB8677AD}" type="slidenum">
              <a:rPr lang="en-US" smtClean="0"/>
              <a:t>‹#›</a:t>
            </a:fld>
            <a:endParaRPr lang="en-US"/>
          </a:p>
        </p:txBody>
      </p:sp>
    </p:spTree>
    <p:extLst>
      <p:ext uri="{BB962C8B-B14F-4D97-AF65-F5344CB8AC3E}">
        <p14:creationId xmlns:p14="http://schemas.microsoft.com/office/powerpoint/2010/main" val="40739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669479-C698-124F-8145-87CCECA4E873}" type="datetimeFigureOut">
              <a:rPr lang="en-US" smtClean="0"/>
              <a:t>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50BA02-1930-D443-9E70-C4E7DB8677AD}" type="slidenum">
              <a:rPr lang="en-US" smtClean="0"/>
              <a:t>‹#›</a:t>
            </a:fld>
            <a:endParaRPr lang="en-US"/>
          </a:p>
        </p:txBody>
      </p:sp>
    </p:spTree>
    <p:extLst>
      <p:ext uri="{BB962C8B-B14F-4D97-AF65-F5344CB8AC3E}">
        <p14:creationId xmlns:p14="http://schemas.microsoft.com/office/powerpoint/2010/main" val="3207577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669479-C698-124F-8145-87CCECA4E873}" type="datetimeFigureOut">
              <a:rPr lang="en-US" smtClean="0"/>
              <a:t>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50BA02-1930-D443-9E70-C4E7DB8677AD}" type="slidenum">
              <a:rPr lang="en-US" smtClean="0"/>
              <a:t>‹#›</a:t>
            </a:fld>
            <a:endParaRPr lang="en-US"/>
          </a:p>
        </p:txBody>
      </p:sp>
    </p:spTree>
    <p:extLst>
      <p:ext uri="{BB962C8B-B14F-4D97-AF65-F5344CB8AC3E}">
        <p14:creationId xmlns:p14="http://schemas.microsoft.com/office/powerpoint/2010/main" val="2995248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669479-C698-124F-8145-87CCECA4E873}" type="datetimeFigureOut">
              <a:rPr lang="en-US" smtClean="0"/>
              <a:t>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50BA02-1930-D443-9E70-C4E7DB8677AD}" type="slidenum">
              <a:rPr lang="en-US" smtClean="0"/>
              <a:t>‹#›</a:t>
            </a:fld>
            <a:endParaRPr lang="en-US"/>
          </a:p>
        </p:txBody>
      </p:sp>
    </p:spTree>
    <p:extLst>
      <p:ext uri="{BB962C8B-B14F-4D97-AF65-F5344CB8AC3E}">
        <p14:creationId xmlns:p14="http://schemas.microsoft.com/office/powerpoint/2010/main" val="653297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669479-C698-124F-8145-87CCECA4E873}" type="datetimeFigureOut">
              <a:rPr lang="en-US" smtClean="0"/>
              <a:t>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0BA02-1930-D443-9E70-C4E7DB8677AD}" type="slidenum">
              <a:rPr lang="en-US" smtClean="0"/>
              <a:t>‹#›</a:t>
            </a:fld>
            <a:endParaRPr lang="en-US"/>
          </a:p>
        </p:txBody>
      </p:sp>
    </p:spTree>
    <p:extLst>
      <p:ext uri="{BB962C8B-B14F-4D97-AF65-F5344CB8AC3E}">
        <p14:creationId xmlns:p14="http://schemas.microsoft.com/office/powerpoint/2010/main" val="459830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669479-C698-124F-8145-87CCECA4E873}" type="datetimeFigureOut">
              <a:rPr lang="en-US" smtClean="0"/>
              <a:t>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0BA02-1930-D443-9E70-C4E7DB8677AD}" type="slidenum">
              <a:rPr lang="en-US" smtClean="0"/>
              <a:t>‹#›</a:t>
            </a:fld>
            <a:endParaRPr lang="en-US"/>
          </a:p>
        </p:txBody>
      </p:sp>
    </p:spTree>
    <p:extLst>
      <p:ext uri="{BB962C8B-B14F-4D97-AF65-F5344CB8AC3E}">
        <p14:creationId xmlns:p14="http://schemas.microsoft.com/office/powerpoint/2010/main" val="13979407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669479-C698-124F-8145-87CCECA4E873}" type="datetimeFigureOut">
              <a:rPr lang="en-US" smtClean="0"/>
              <a:t>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50BA02-1930-D443-9E70-C4E7DB8677AD}" type="slidenum">
              <a:rPr lang="en-US" smtClean="0"/>
              <a:t>‹#›</a:t>
            </a:fld>
            <a:endParaRPr lang="en-US"/>
          </a:p>
        </p:txBody>
      </p:sp>
    </p:spTree>
    <p:extLst>
      <p:ext uri="{BB962C8B-B14F-4D97-AF65-F5344CB8AC3E}">
        <p14:creationId xmlns:p14="http://schemas.microsoft.com/office/powerpoint/2010/main" val="4167212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em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oleObject" Target="../embeddings/oleObject1.bin"/><Relationship Id="rId5" Type="http://schemas.openxmlformats.org/officeDocument/2006/relationships/image" Target="../media/image43.emf"/><Relationship Id="rId6" Type="http://schemas.openxmlformats.org/officeDocument/2006/relationships/oleObject" Target="../embeddings/oleObject2.bin"/><Relationship Id="rId7" Type="http://schemas.openxmlformats.org/officeDocument/2006/relationships/image" Target="../media/image44.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oleObject" Target="../embeddings/oleObject3.bin"/><Relationship Id="rId5" Type="http://schemas.openxmlformats.org/officeDocument/2006/relationships/image" Target="../media/image46.emf"/><Relationship Id="rId6" Type="http://schemas.openxmlformats.org/officeDocument/2006/relationships/oleObject" Target="../embeddings/oleObject4.bin"/><Relationship Id="rId7" Type="http://schemas.openxmlformats.org/officeDocument/2006/relationships/image" Target="../media/image47.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oleObject" Target="../embeddings/oleObject5.bin"/><Relationship Id="rId5" Type="http://schemas.openxmlformats.org/officeDocument/2006/relationships/image" Target="../media/image49.emf"/><Relationship Id="rId6" Type="http://schemas.openxmlformats.org/officeDocument/2006/relationships/oleObject" Target="../embeddings/oleObject6.bin"/><Relationship Id="rId7" Type="http://schemas.openxmlformats.org/officeDocument/2006/relationships/image" Target="../media/image50.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oleObject" Target="../embeddings/oleObject7.bin"/><Relationship Id="rId5" Type="http://schemas.openxmlformats.org/officeDocument/2006/relationships/image" Target="../media/image53.emf"/><Relationship Id="rId6" Type="http://schemas.openxmlformats.org/officeDocument/2006/relationships/oleObject" Target="../embeddings/oleObject8.bin"/><Relationship Id="rId7" Type="http://schemas.openxmlformats.org/officeDocument/2006/relationships/image" Target="../media/image54.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9" Type="http://schemas.openxmlformats.org/officeDocument/2006/relationships/image" Target="../media/image14.emf"/><Relationship Id="rId10" Type="http://schemas.openxmlformats.org/officeDocument/2006/relationships/image" Target="../media/image15.emf"/><Relationship Id="rId11"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7809" y="1173406"/>
            <a:ext cx="7045518" cy="2262158"/>
          </a:xfrm>
          <a:prstGeom prst="rect">
            <a:avLst/>
          </a:prstGeom>
          <a:noFill/>
        </p:spPr>
        <p:txBody>
          <a:bodyPr wrap="none" rtlCol="0">
            <a:spAutoFit/>
          </a:bodyPr>
          <a:lstStyle/>
          <a:p>
            <a:pPr marL="285750" indent="-285750">
              <a:lnSpc>
                <a:spcPct val="200000"/>
              </a:lnSpc>
              <a:buFont typeface="Arial"/>
              <a:buChar char="•"/>
            </a:pPr>
            <a:r>
              <a:rPr lang="en-US" dirty="0" smtClean="0"/>
              <a:t>Synaptic depression and adaptation</a:t>
            </a:r>
          </a:p>
          <a:p>
            <a:pPr marL="285750" indent="-285750">
              <a:lnSpc>
                <a:spcPct val="200000"/>
              </a:lnSpc>
              <a:buFont typeface="Arial"/>
              <a:buChar char="•"/>
            </a:pPr>
            <a:r>
              <a:rPr lang="en-US" dirty="0" smtClean="0"/>
              <a:t>Synaptic facilitation and working memory</a:t>
            </a:r>
          </a:p>
          <a:p>
            <a:pPr marL="285750" indent="-285750">
              <a:lnSpc>
                <a:spcPct val="200000"/>
              </a:lnSpc>
              <a:buFont typeface="Arial"/>
              <a:buChar char="•"/>
            </a:pPr>
            <a:r>
              <a:rPr lang="en-US" dirty="0" smtClean="0"/>
              <a:t>Spike time dependent plasticity and long term memory</a:t>
            </a:r>
          </a:p>
          <a:p>
            <a:pPr marL="285750" indent="-285750">
              <a:lnSpc>
                <a:spcPct val="200000"/>
              </a:lnSpc>
              <a:buFont typeface="Arial"/>
              <a:buChar char="•"/>
            </a:pPr>
            <a:r>
              <a:rPr lang="en-US" dirty="0" err="1" smtClean="0"/>
              <a:t>Heterosynaptic</a:t>
            </a:r>
            <a:r>
              <a:rPr lang="en-US" dirty="0" smtClean="0"/>
              <a:t> long term depression and network stability</a:t>
            </a:r>
          </a:p>
        </p:txBody>
      </p:sp>
      <p:sp>
        <p:nvSpPr>
          <p:cNvPr id="4" name="TextBox 3"/>
          <p:cNvSpPr txBox="1"/>
          <p:nvPr/>
        </p:nvSpPr>
        <p:spPr>
          <a:xfrm>
            <a:off x="934980" y="3600112"/>
            <a:ext cx="7609776" cy="369332"/>
          </a:xfrm>
          <a:prstGeom prst="rect">
            <a:avLst/>
          </a:prstGeom>
          <a:noFill/>
        </p:spPr>
        <p:txBody>
          <a:bodyPr wrap="none" rtlCol="0">
            <a:spAutoFit/>
          </a:bodyPr>
          <a:lstStyle/>
          <a:p>
            <a:pPr marL="285750" indent="-285750">
              <a:buFont typeface="Arial"/>
              <a:buChar char="•"/>
            </a:pPr>
            <a:r>
              <a:rPr lang="en-US" dirty="0" smtClean="0">
                <a:solidFill>
                  <a:srgbClr val="FF0000"/>
                </a:solidFill>
              </a:rPr>
              <a:t>Network learning of motor patterns in birdsong – Hannah Payne</a:t>
            </a:r>
          </a:p>
        </p:txBody>
      </p:sp>
      <p:sp>
        <p:nvSpPr>
          <p:cNvPr id="6" name="TextBox 5"/>
          <p:cNvSpPr txBox="1"/>
          <p:nvPr/>
        </p:nvSpPr>
        <p:spPr>
          <a:xfrm>
            <a:off x="2103986" y="505358"/>
            <a:ext cx="4970719" cy="369332"/>
          </a:xfrm>
          <a:prstGeom prst="rect">
            <a:avLst/>
          </a:prstGeom>
          <a:noFill/>
        </p:spPr>
        <p:txBody>
          <a:bodyPr wrap="none" rtlCol="0">
            <a:spAutoFit/>
          </a:bodyPr>
          <a:lstStyle/>
          <a:p>
            <a:r>
              <a:rPr lang="en-US" dirty="0" smtClean="0"/>
              <a:t>NEPR208 Synapses, plasticity and learning</a:t>
            </a:r>
            <a:endParaRPr lang="en-US" dirty="0"/>
          </a:p>
        </p:txBody>
      </p:sp>
    </p:spTree>
    <p:extLst>
      <p:ext uri="{BB962C8B-B14F-4D97-AF65-F5344CB8AC3E}">
        <p14:creationId xmlns:p14="http://schemas.microsoft.com/office/powerpoint/2010/main" val="16738402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700" y="2867025"/>
            <a:ext cx="386397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 Box 6"/>
          <p:cNvSpPr txBox="1">
            <a:spLocks noChangeArrowheads="1"/>
          </p:cNvSpPr>
          <p:nvPr/>
        </p:nvSpPr>
        <p:spPr bwMode="auto">
          <a:xfrm>
            <a:off x="1301715" y="6174353"/>
            <a:ext cx="68929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600" dirty="0">
                <a:latin typeface="Arial" charset="0"/>
              </a:rPr>
              <a:t>Synaptic depression and the temporal response characteristics of V1 cells.</a:t>
            </a:r>
          </a:p>
          <a:p>
            <a:r>
              <a:rPr lang="en-US" sz="1600" dirty="0">
                <a:latin typeface="Arial" charset="0"/>
              </a:rPr>
              <a:t>Chance FS, Nelson SB, Abbott LF. (1998)</a:t>
            </a:r>
          </a:p>
        </p:txBody>
      </p:sp>
      <p:sp>
        <p:nvSpPr>
          <p:cNvPr id="46084" name="Text Box 7"/>
          <p:cNvSpPr txBox="1">
            <a:spLocks noChangeArrowheads="1"/>
          </p:cNvSpPr>
          <p:nvPr/>
        </p:nvSpPr>
        <p:spPr bwMode="auto">
          <a:xfrm>
            <a:off x="352187" y="188585"/>
            <a:ext cx="7729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u="sng" dirty="0">
                <a:latin typeface="Arial" charset="0"/>
              </a:rPr>
              <a:t>Contrast adaptation and a model of synaptic depression</a:t>
            </a:r>
          </a:p>
        </p:txBody>
      </p:sp>
      <p:grpSp>
        <p:nvGrpSpPr>
          <p:cNvPr id="46085" name="Group 15"/>
          <p:cNvGrpSpPr>
            <a:grpSpLocks/>
          </p:cNvGrpSpPr>
          <p:nvPr/>
        </p:nvGrpSpPr>
        <p:grpSpPr bwMode="auto">
          <a:xfrm>
            <a:off x="1103313" y="960438"/>
            <a:ext cx="3521074" cy="1473200"/>
            <a:chOff x="456" y="2850"/>
            <a:chExt cx="2218" cy="928"/>
          </a:xfrm>
        </p:grpSpPr>
        <p:pic>
          <p:nvPicPr>
            <p:cNvPr id="4608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 y="2850"/>
              <a:ext cx="249"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9" name="Text Box 17"/>
            <p:cNvSpPr txBox="1">
              <a:spLocks noChangeArrowheads="1"/>
            </p:cNvSpPr>
            <p:nvPr/>
          </p:nvSpPr>
          <p:spPr bwMode="auto">
            <a:xfrm>
              <a:off x="456" y="2895"/>
              <a:ext cx="2218"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600" dirty="0">
                  <a:latin typeface="Arial" charset="0"/>
                </a:rPr>
                <a:t>Single spike    	depressing</a:t>
              </a:r>
            </a:p>
            <a:p>
              <a:r>
                <a:rPr lang="en-US" sz="1600" dirty="0">
                  <a:latin typeface="Arial" charset="0"/>
                </a:rPr>
                <a:t>		</a:t>
              </a:r>
              <a:r>
                <a:rPr lang="en-US" sz="1600" dirty="0" smtClean="0">
                  <a:latin typeface="Arial" charset="0"/>
                </a:rPr>
                <a:t>		not </a:t>
              </a:r>
              <a:r>
                <a:rPr lang="en-US" sz="1600" dirty="0">
                  <a:latin typeface="Arial" charset="0"/>
                </a:rPr>
                <a:t>depressing</a:t>
              </a:r>
            </a:p>
            <a:p>
              <a:endParaRPr lang="en-US" sz="1600" dirty="0" smtClean="0">
                <a:latin typeface="Arial" charset="0"/>
              </a:endParaRPr>
            </a:p>
            <a:p>
              <a:r>
                <a:rPr lang="en-US" sz="1600" dirty="0" smtClean="0">
                  <a:latin typeface="Arial" charset="0"/>
                </a:rPr>
                <a:t>Spike </a:t>
              </a:r>
              <a:r>
                <a:rPr lang="en-US" sz="1600" dirty="0">
                  <a:latin typeface="Arial" charset="0"/>
                </a:rPr>
                <a:t>trains  	</a:t>
              </a:r>
              <a:r>
                <a:rPr lang="en-US" sz="1600" dirty="0" smtClean="0">
                  <a:latin typeface="Arial" charset="0"/>
                </a:rPr>
                <a:t>	depressing</a:t>
              </a:r>
              <a:endParaRPr lang="en-US" sz="1600" dirty="0">
                <a:latin typeface="Arial" charset="0"/>
              </a:endParaRPr>
            </a:p>
            <a:p>
              <a:r>
                <a:rPr lang="en-US" sz="1600" dirty="0">
                  <a:latin typeface="Arial" charset="0"/>
                </a:rPr>
                <a:t>		</a:t>
              </a:r>
              <a:r>
                <a:rPr lang="en-US" sz="1600" dirty="0" smtClean="0">
                  <a:latin typeface="Arial" charset="0"/>
                </a:rPr>
                <a:t>		not </a:t>
              </a:r>
              <a:r>
                <a:rPr lang="en-US" sz="1600" dirty="0">
                  <a:latin typeface="Arial" charset="0"/>
                </a:rPr>
                <a:t>depressing</a:t>
              </a:r>
            </a:p>
          </p:txBody>
        </p:sp>
      </p:grpSp>
      <p:pic>
        <p:nvPicPr>
          <p:cNvPr id="46086"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990600"/>
            <a:ext cx="1274763"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Picture 19"/>
          <p:cNvPicPr>
            <a:picLocks noChangeAspect="1" noChangeArrowheads="1"/>
          </p:cNvPicPr>
          <p:nvPr/>
        </p:nvPicPr>
        <p:blipFill>
          <a:blip r:embed="rId5">
            <a:extLst>
              <a:ext uri="{28A0092B-C50C-407E-A947-70E740481C1C}">
                <a14:useLocalDpi xmlns:a14="http://schemas.microsoft.com/office/drawing/2010/main" val="0"/>
              </a:ext>
            </a:extLst>
          </a:blip>
          <a:srcRect r="3061"/>
          <a:stretch>
            <a:fillRect/>
          </a:stretch>
        </p:blipFill>
        <p:spPr bwMode="auto">
          <a:xfrm>
            <a:off x="176213" y="2514600"/>
            <a:ext cx="5027612"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844345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6"/>
          <p:cNvPicPr>
            <a:picLocks noChangeAspect="1"/>
          </p:cNvPicPr>
          <p:nvPr/>
        </p:nvPicPr>
        <p:blipFill>
          <a:blip r:embed="rId3">
            <a:extLst>
              <a:ext uri="{28A0092B-C50C-407E-A947-70E740481C1C}">
                <a14:useLocalDpi xmlns:a14="http://schemas.microsoft.com/office/drawing/2010/main" val="0"/>
              </a:ext>
            </a:extLst>
          </a:blip>
          <a:srcRect t="3432"/>
          <a:stretch>
            <a:fillRect/>
          </a:stretch>
        </p:blipFill>
        <p:spPr bwMode="auto">
          <a:xfrm>
            <a:off x="992188" y="914400"/>
            <a:ext cx="7339012"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Box 4"/>
          <p:cNvSpPr txBox="1">
            <a:spLocks noChangeArrowheads="1"/>
          </p:cNvSpPr>
          <p:nvPr/>
        </p:nvSpPr>
        <p:spPr bwMode="auto">
          <a:xfrm>
            <a:off x="282575" y="6343650"/>
            <a:ext cx="2701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500">
                <a:latin typeface="Arial" charset="0"/>
                <a:cs typeface="Arial" charset="0"/>
              </a:rPr>
              <a:t>Ozuysal &amp; Baccus (2012)</a:t>
            </a:r>
          </a:p>
        </p:txBody>
      </p:sp>
      <p:pic>
        <p:nvPicPr>
          <p:cNvPr id="49156" name="Picture 7"/>
          <p:cNvPicPr>
            <a:picLocks noChangeAspect="1"/>
          </p:cNvPicPr>
          <p:nvPr/>
        </p:nvPicPr>
        <p:blipFill>
          <a:blip r:embed="rId4">
            <a:extLst>
              <a:ext uri="{28A0092B-C50C-407E-A947-70E740481C1C}">
                <a14:useLocalDpi xmlns:a14="http://schemas.microsoft.com/office/drawing/2010/main" val="0"/>
              </a:ext>
            </a:extLst>
          </a:blip>
          <a:srcRect l="10358" r="6776" b="21497"/>
          <a:stretch>
            <a:fillRect/>
          </a:stretch>
        </p:blipFill>
        <p:spPr bwMode="auto">
          <a:xfrm>
            <a:off x="617538" y="3268663"/>
            <a:ext cx="1371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Box 8"/>
          <p:cNvSpPr txBox="1">
            <a:spLocks noChangeArrowheads="1"/>
          </p:cNvSpPr>
          <p:nvPr/>
        </p:nvSpPr>
        <p:spPr bwMode="auto">
          <a:xfrm>
            <a:off x="762000" y="3046413"/>
            <a:ext cx="1082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400">
                <a:latin typeface="Arial" charset="0"/>
                <a:cs typeface="Arial" charset="0"/>
              </a:rPr>
              <a:t>Low    High</a:t>
            </a:r>
          </a:p>
        </p:txBody>
      </p:sp>
      <p:grpSp>
        <p:nvGrpSpPr>
          <p:cNvPr id="2" name="Group 9"/>
          <p:cNvGrpSpPr>
            <a:grpSpLocks/>
          </p:cNvGrpSpPr>
          <p:nvPr/>
        </p:nvGrpSpPr>
        <p:grpSpPr bwMode="auto">
          <a:xfrm>
            <a:off x="5254625" y="2392363"/>
            <a:ext cx="1270000" cy="1319212"/>
            <a:chOff x="5257800" y="1760011"/>
            <a:chExt cx="1270000" cy="1319739"/>
          </a:xfrm>
        </p:grpSpPr>
        <p:pic>
          <p:nvPicPr>
            <p:cNvPr id="49253" name="Picture 10"/>
            <p:cNvPicPr>
              <a:picLocks noChangeAspect="1"/>
            </p:cNvPicPr>
            <p:nvPr/>
          </p:nvPicPr>
          <p:blipFill>
            <a:blip r:embed="rId5">
              <a:extLst>
                <a:ext uri="{28A0092B-C50C-407E-A947-70E740481C1C}">
                  <a14:useLocalDpi xmlns:a14="http://schemas.microsoft.com/office/drawing/2010/main" val="0"/>
                </a:ext>
              </a:extLst>
            </a:blip>
            <a:srcRect l="4362" t="10443" r="64923" b="64131"/>
            <a:stretch>
              <a:fillRect/>
            </a:stretch>
          </p:blipFill>
          <p:spPr bwMode="auto">
            <a:xfrm>
              <a:off x="5257800" y="2368550"/>
              <a:ext cx="1270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ight Brace 11"/>
            <p:cNvSpPr/>
            <p:nvPr/>
          </p:nvSpPr>
          <p:spPr>
            <a:xfrm rot="16200000">
              <a:off x="5837216" y="1919008"/>
              <a:ext cx="104817" cy="920750"/>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3" name="Straight Connector 12"/>
            <p:cNvCxnSpPr/>
            <p:nvPr/>
          </p:nvCxnSpPr>
          <p:spPr>
            <a:xfrm rot="5400000">
              <a:off x="5606143" y="2043493"/>
              <a:ext cx="56696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65" name="Right Brace 164"/>
          <p:cNvSpPr/>
          <p:nvPr/>
        </p:nvSpPr>
        <p:spPr>
          <a:xfrm rot="16200000">
            <a:off x="1227931" y="2631282"/>
            <a:ext cx="103187" cy="920750"/>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66" name="Straight Connector 165"/>
          <p:cNvCxnSpPr>
            <a:endCxn id="165" idx="1"/>
          </p:cNvCxnSpPr>
          <p:nvPr/>
        </p:nvCxnSpPr>
        <p:spPr>
          <a:xfrm rot="5400000">
            <a:off x="962025" y="2720975"/>
            <a:ext cx="636588"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 name="Group 142"/>
          <p:cNvGrpSpPr>
            <a:grpSpLocks/>
          </p:cNvGrpSpPr>
          <p:nvPr/>
        </p:nvGrpSpPr>
        <p:grpSpPr bwMode="auto">
          <a:xfrm>
            <a:off x="7712075" y="2333625"/>
            <a:ext cx="1155700" cy="1327150"/>
            <a:chOff x="7712075" y="2333625"/>
            <a:chExt cx="1155700" cy="1327150"/>
          </a:xfrm>
        </p:grpSpPr>
        <p:grpSp>
          <p:nvGrpSpPr>
            <p:cNvPr id="49165" name="Group 169"/>
            <p:cNvGrpSpPr>
              <a:grpSpLocks/>
            </p:cNvGrpSpPr>
            <p:nvPr/>
          </p:nvGrpSpPr>
          <p:grpSpPr bwMode="auto">
            <a:xfrm>
              <a:off x="7766050" y="3140075"/>
              <a:ext cx="1101725" cy="520700"/>
              <a:chOff x="327025" y="4572000"/>
              <a:chExt cx="3063875" cy="708025"/>
            </a:xfrm>
          </p:grpSpPr>
          <p:pic>
            <p:nvPicPr>
              <p:cNvPr id="49169" name="Picture 166" descr="Graph52.pdf"/>
              <p:cNvPicPr>
                <a:picLocks noChangeAspect="1"/>
              </p:cNvPicPr>
              <p:nvPr/>
            </p:nvPicPr>
            <p:blipFill>
              <a:blip r:embed="rId6">
                <a:extLst>
                  <a:ext uri="{28A0092B-C50C-407E-A947-70E740481C1C}">
                    <a14:useLocalDpi xmlns:a14="http://schemas.microsoft.com/office/drawing/2010/main" val="0"/>
                  </a:ext>
                </a:extLst>
              </a:blip>
              <a:srcRect l="60593" t="47603" r="6198" b="36435"/>
              <a:stretch>
                <a:fillRect/>
              </a:stretch>
            </p:blipFill>
            <p:spPr bwMode="auto">
              <a:xfrm>
                <a:off x="327025" y="4584700"/>
                <a:ext cx="14128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0" name="Picture 167" descr="Graph52.pdf"/>
              <p:cNvPicPr>
                <a:picLocks noChangeAspect="1"/>
              </p:cNvPicPr>
              <p:nvPr/>
            </p:nvPicPr>
            <p:blipFill>
              <a:blip r:embed="rId6">
                <a:extLst>
                  <a:ext uri="{28A0092B-C50C-407E-A947-70E740481C1C}">
                    <a14:useLocalDpi xmlns:a14="http://schemas.microsoft.com/office/drawing/2010/main" val="0"/>
                  </a:ext>
                </a:extLst>
              </a:blip>
              <a:srcRect l="21115" t="47603" r="38586" b="36945"/>
              <a:stretch>
                <a:fillRect/>
              </a:stretch>
            </p:blipFill>
            <p:spPr bwMode="auto">
              <a:xfrm>
                <a:off x="1676400" y="4572000"/>
                <a:ext cx="17145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66" name="TextBox 175"/>
            <p:cNvSpPr txBox="1">
              <a:spLocks noChangeArrowheads="1"/>
            </p:cNvSpPr>
            <p:nvPr/>
          </p:nvSpPr>
          <p:spPr bwMode="auto">
            <a:xfrm>
              <a:off x="7712075" y="2978150"/>
              <a:ext cx="10842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400">
                  <a:latin typeface="Arial" charset="0"/>
                  <a:cs typeface="Arial" charset="0"/>
                </a:rPr>
                <a:t>Low    High</a:t>
              </a:r>
            </a:p>
          </p:txBody>
        </p:sp>
        <p:sp>
          <p:nvSpPr>
            <p:cNvPr id="177" name="Right Brace 176"/>
            <p:cNvSpPr/>
            <p:nvPr/>
          </p:nvSpPr>
          <p:spPr>
            <a:xfrm rot="16200000">
              <a:off x="8178800" y="2560638"/>
              <a:ext cx="103187" cy="922338"/>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78" name="Straight Connector 177"/>
            <p:cNvCxnSpPr>
              <a:endCxn id="177" idx="1"/>
            </p:cNvCxnSpPr>
            <p:nvPr/>
          </p:nvCxnSpPr>
          <p:spPr>
            <a:xfrm rot="5400000">
              <a:off x="7912100" y="2651125"/>
              <a:ext cx="636588"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164" name="TextBox 178"/>
          <p:cNvSpPr txBox="1">
            <a:spLocks noChangeArrowheads="1"/>
          </p:cNvSpPr>
          <p:nvPr/>
        </p:nvSpPr>
        <p:spPr bwMode="auto">
          <a:xfrm>
            <a:off x="1549123" y="116581"/>
            <a:ext cx="5710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a:latin typeface="Arial" charset="0"/>
                <a:cs typeface="Arial" charset="0"/>
              </a:rPr>
              <a:t>Biophysical model of contrast adaptation</a:t>
            </a:r>
          </a:p>
        </p:txBody>
      </p:sp>
    </p:spTree>
    <p:extLst>
      <p:ext uri="{BB962C8B-B14F-4D97-AF65-F5344CB8AC3E}">
        <p14:creationId xmlns:p14="http://schemas.microsoft.com/office/powerpoint/2010/main" val="1315031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6_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977900"/>
            <a:ext cx="8267700" cy="5880100"/>
          </a:xfrm>
          <a:prstGeom prst="rect">
            <a:avLst/>
          </a:prstGeom>
        </p:spPr>
      </p:pic>
      <p:pic>
        <p:nvPicPr>
          <p:cNvPr id="8" name="Picture 7" descr="graph6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977900"/>
            <a:ext cx="8267700" cy="5880100"/>
          </a:xfrm>
          <a:prstGeom prst="rect">
            <a:avLst/>
          </a:prstGeom>
        </p:spPr>
      </p:pic>
      <p:sp>
        <p:nvSpPr>
          <p:cNvPr id="2" name="Title 1"/>
          <p:cNvSpPr>
            <a:spLocks noGrp="1"/>
          </p:cNvSpPr>
          <p:nvPr>
            <p:ph type="title"/>
          </p:nvPr>
        </p:nvSpPr>
        <p:spPr>
          <a:xfrm>
            <a:off x="457200" y="0"/>
            <a:ext cx="8229600" cy="1143000"/>
          </a:xfrm>
        </p:spPr>
        <p:txBody>
          <a:bodyPr>
            <a:normAutofit/>
          </a:bodyPr>
          <a:lstStyle/>
          <a:p>
            <a:r>
              <a:rPr lang="en-US" sz="2800" dirty="0" smtClean="0"/>
              <a:t>The LNK captures membrane potential responses</a:t>
            </a:r>
            <a:endParaRPr lang="en-US" sz="2800" dirty="0"/>
          </a:p>
        </p:txBody>
      </p:sp>
      <p:grpSp>
        <p:nvGrpSpPr>
          <p:cNvPr id="3" name="Group 13"/>
          <p:cNvGrpSpPr/>
          <p:nvPr/>
        </p:nvGrpSpPr>
        <p:grpSpPr>
          <a:xfrm>
            <a:off x="12316" y="761642"/>
            <a:ext cx="1103871" cy="5858233"/>
            <a:chOff x="103935" y="1497978"/>
            <a:chExt cx="1103871" cy="3952040"/>
          </a:xfrm>
        </p:grpSpPr>
        <p:pic>
          <p:nvPicPr>
            <p:cNvPr id="15" name="Picture 14"/>
            <p:cNvPicPr>
              <a:picLocks noChangeAspect="1"/>
            </p:cNvPicPr>
            <p:nvPr/>
          </p:nvPicPr>
          <p:blipFill>
            <a:blip r:embed="rId4"/>
            <a:stretch>
              <a:fillRect/>
            </a:stretch>
          </p:blipFill>
          <p:spPr>
            <a:xfrm>
              <a:off x="513452" y="1724065"/>
              <a:ext cx="694354" cy="3725953"/>
            </a:xfrm>
            <a:prstGeom prst="rect">
              <a:avLst/>
            </a:prstGeom>
          </p:spPr>
        </p:pic>
        <p:sp>
          <p:nvSpPr>
            <p:cNvPr id="16" name="TextBox 15"/>
            <p:cNvSpPr txBox="1"/>
            <p:nvPr/>
          </p:nvSpPr>
          <p:spPr>
            <a:xfrm>
              <a:off x="103935" y="1497978"/>
              <a:ext cx="1048334" cy="276999"/>
            </a:xfrm>
            <a:prstGeom prst="rect">
              <a:avLst/>
            </a:prstGeom>
            <a:noFill/>
          </p:spPr>
          <p:txBody>
            <a:bodyPr wrap="none" rtlCol="0">
              <a:spAutoFit/>
            </a:bodyPr>
            <a:lstStyle/>
            <a:p>
              <a:r>
                <a:rPr lang="en-US" sz="1200" dirty="0" smtClean="0">
                  <a:latin typeface="Helvetica"/>
                  <a:cs typeface="Helvetica"/>
                </a:rPr>
                <a:t>Contrast </a:t>
              </a:r>
              <a:r>
                <a:rPr lang="en-US" sz="1200" dirty="0">
                  <a:latin typeface="Helvetica"/>
                  <a:cs typeface="Helvetica"/>
                </a:rPr>
                <a:t>(</a:t>
              </a:r>
              <a:r>
                <a:rPr lang="en-US" sz="1200" dirty="0" smtClean="0">
                  <a:latin typeface="Helvetica"/>
                  <a:cs typeface="Helvetica"/>
                </a:rPr>
                <a:t>%)</a:t>
              </a:r>
              <a:endParaRPr lang="en-US" sz="1200" dirty="0">
                <a:latin typeface="Helvetica"/>
                <a:cs typeface="Helvetica"/>
              </a:endParaRPr>
            </a:p>
          </p:txBody>
        </p:sp>
        <p:sp>
          <p:nvSpPr>
            <p:cNvPr id="17" name="TextBox 16"/>
            <p:cNvSpPr txBox="1"/>
            <p:nvPr/>
          </p:nvSpPr>
          <p:spPr>
            <a:xfrm>
              <a:off x="362419" y="1863466"/>
              <a:ext cx="355837" cy="184666"/>
            </a:xfrm>
            <a:prstGeom prst="rect">
              <a:avLst/>
            </a:prstGeom>
            <a:noFill/>
          </p:spPr>
          <p:txBody>
            <a:bodyPr wrap="none" tIns="0" bIns="0" rtlCol="0">
              <a:spAutoFit/>
            </a:bodyPr>
            <a:lstStyle/>
            <a:p>
              <a:pPr algn="ctr"/>
              <a:r>
                <a:rPr lang="en-US" sz="1200" dirty="0" smtClean="0">
                  <a:latin typeface="Helvetica"/>
                  <a:cs typeface="Helvetica"/>
                </a:rPr>
                <a:t>28</a:t>
              </a:r>
              <a:endParaRPr lang="en-US" sz="1200" dirty="0">
                <a:latin typeface="Helvetica"/>
                <a:cs typeface="Helvetica"/>
              </a:endParaRPr>
            </a:p>
          </p:txBody>
        </p:sp>
        <p:sp>
          <p:nvSpPr>
            <p:cNvPr id="18" name="TextBox 17"/>
            <p:cNvSpPr txBox="1"/>
            <p:nvPr/>
          </p:nvSpPr>
          <p:spPr>
            <a:xfrm>
              <a:off x="383834" y="2201331"/>
              <a:ext cx="313006" cy="184666"/>
            </a:xfrm>
            <a:prstGeom prst="rect">
              <a:avLst/>
            </a:prstGeom>
            <a:noFill/>
          </p:spPr>
          <p:txBody>
            <a:bodyPr wrap="none" tIns="0" bIns="0" rtlCol="0">
              <a:spAutoFit/>
            </a:bodyPr>
            <a:lstStyle/>
            <a:p>
              <a:pPr algn="ctr"/>
              <a:r>
                <a:rPr lang="en-US" sz="1200" dirty="0" smtClean="0">
                  <a:latin typeface="Helvetica"/>
                  <a:cs typeface="Helvetica"/>
                </a:rPr>
                <a:t> 5</a:t>
              </a:r>
              <a:endParaRPr lang="en-US" sz="1200" dirty="0">
                <a:latin typeface="Helvetica"/>
                <a:cs typeface="Helvetica"/>
              </a:endParaRPr>
            </a:p>
          </p:txBody>
        </p:sp>
        <p:sp>
          <p:nvSpPr>
            <p:cNvPr id="19" name="TextBox 18"/>
            <p:cNvSpPr txBox="1"/>
            <p:nvPr/>
          </p:nvSpPr>
          <p:spPr>
            <a:xfrm>
              <a:off x="362419" y="2540798"/>
              <a:ext cx="355837" cy="184666"/>
            </a:xfrm>
            <a:prstGeom prst="rect">
              <a:avLst/>
            </a:prstGeom>
            <a:noFill/>
          </p:spPr>
          <p:txBody>
            <a:bodyPr wrap="none" tIns="0" bIns="0" rtlCol="0">
              <a:spAutoFit/>
            </a:bodyPr>
            <a:lstStyle/>
            <a:p>
              <a:pPr algn="ctr"/>
              <a:r>
                <a:rPr lang="en-US" sz="1200" dirty="0" smtClean="0">
                  <a:latin typeface="Helvetica"/>
                  <a:cs typeface="Helvetica"/>
                </a:rPr>
                <a:t>12</a:t>
              </a:r>
              <a:endParaRPr lang="en-US" sz="1200" dirty="0">
                <a:latin typeface="Helvetica"/>
                <a:cs typeface="Helvetica"/>
              </a:endParaRPr>
            </a:p>
          </p:txBody>
        </p:sp>
        <p:sp>
          <p:nvSpPr>
            <p:cNvPr id="20" name="TextBox 19"/>
            <p:cNvSpPr txBox="1"/>
            <p:nvPr/>
          </p:nvSpPr>
          <p:spPr>
            <a:xfrm>
              <a:off x="362419" y="2879466"/>
              <a:ext cx="355837" cy="184666"/>
            </a:xfrm>
            <a:prstGeom prst="rect">
              <a:avLst/>
            </a:prstGeom>
            <a:noFill/>
          </p:spPr>
          <p:txBody>
            <a:bodyPr wrap="none" tIns="0" bIns="0" rtlCol="0">
              <a:spAutoFit/>
            </a:bodyPr>
            <a:lstStyle/>
            <a:p>
              <a:pPr algn="ctr"/>
              <a:r>
                <a:rPr lang="en-US" sz="1200" dirty="0" smtClean="0">
                  <a:latin typeface="Helvetica"/>
                  <a:cs typeface="Helvetica"/>
                </a:rPr>
                <a:t>20</a:t>
              </a:r>
              <a:endParaRPr lang="en-US" sz="1200" dirty="0">
                <a:latin typeface="Helvetica"/>
                <a:cs typeface="Helvetica"/>
              </a:endParaRPr>
            </a:p>
          </p:txBody>
        </p:sp>
        <p:sp>
          <p:nvSpPr>
            <p:cNvPr id="21" name="TextBox 20"/>
            <p:cNvSpPr txBox="1"/>
            <p:nvPr/>
          </p:nvSpPr>
          <p:spPr>
            <a:xfrm>
              <a:off x="383834" y="3235865"/>
              <a:ext cx="313006" cy="184666"/>
            </a:xfrm>
            <a:prstGeom prst="rect">
              <a:avLst/>
            </a:prstGeom>
            <a:noFill/>
          </p:spPr>
          <p:txBody>
            <a:bodyPr wrap="none" tIns="0" bIns="0" rtlCol="0">
              <a:spAutoFit/>
            </a:bodyPr>
            <a:lstStyle/>
            <a:p>
              <a:pPr algn="ctr"/>
              <a:r>
                <a:rPr lang="en-US" sz="1200" dirty="0" smtClean="0">
                  <a:latin typeface="Helvetica"/>
                  <a:cs typeface="Helvetica"/>
                </a:rPr>
                <a:t> 8</a:t>
              </a:r>
              <a:endParaRPr lang="en-US" sz="1200" dirty="0">
                <a:latin typeface="Helvetica"/>
                <a:cs typeface="Helvetica"/>
              </a:endParaRPr>
            </a:p>
          </p:txBody>
        </p:sp>
        <p:sp>
          <p:nvSpPr>
            <p:cNvPr id="22" name="TextBox 21"/>
            <p:cNvSpPr txBox="1"/>
            <p:nvPr/>
          </p:nvSpPr>
          <p:spPr>
            <a:xfrm>
              <a:off x="362419" y="3565266"/>
              <a:ext cx="355837" cy="184666"/>
            </a:xfrm>
            <a:prstGeom prst="rect">
              <a:avLst/>
            </a:prstGeom>
            <a:noFill/>
          </p:spPr>
          <p:txBody>
            <a:bodyPr wrap="none" tIns="0" bIns="0" rtlCol="0">
              <a:spAutoFit/>
            </a:bodyPr>
            <a:lstStyle/>
            <a:p>
              <a:pPr algn="ctr"/>
              <a:r>
                <a:rPr lang="en-US" sz="1200" dirty="0" smtClean="0">
                  <a:latin typeface="Helvetica"/>
                  <a:cs typeface="Helvetica"/>
                </a:rPr>
                <a:t>35</a:t>
              </a:r>
              <a:endParaRPr lang="en-US" sz="1200" dirty="0">
                <a:latin typeface="Helvetica"/>
                <a:cs typeface="Helvetica"/>
              </a:endParaRPr>
            </a:p>
          </p:txBody>
        </p:sp>
        <p:sp>
          <p:nvSpPr>
            <p:cNvPr id="23" name="TextBox 22"/>
            <p:cNvSpPr txBox="1"/>
            <p:nvPr/>
          </p:nvSpPr>
          <p:spPr>
            <a:xfrm>
              <a:off x="362419" y="3929332"/>
              <a:ext cx="355837" cy="184666"/>
            </a:xfrm>
            <a:prstGeom prst="rect">
              <a:avLst/>
            </a:prstGeom>
            <a:noFill/>
          </p:spPr>
          <p:txBody>
            <a:bodyPr wrap="none" tIns="0" bIns="0" rtlCol="0">
              <a:spAutoFit/>
            </a:bodyPr>
            <a:lstStyle/>
            <a:p>
              <a:pPr algn="ctr"/>
              <a:r>
                <a:rPr lang="en-US" sz="1200" dirty="0" smtClean="0">
                  <a:latin typeface="Helvetica"/>
                  <a:cs typeface="Helvetica"/>
                </a:rPr>
                <a:t>12</a:t>
              </a:r>
              <a:endParaRPr lang="en-US" sz="1200" dirty="0">
                <a:latin typeface="Helvetica"/>
                <a:cs typeface="Helvetica"/>
              </a:endParaRPr>
            </a:p>
          </p:txBody>
        </p:sp>
        <p:sp>
          <p:nvSpPr>
            <p:cNvPr id="24" name="TextBox 23"/>
            <p:cNvSpPr txBox="1"/>
            <p:nvPr/>
          </p:nvSpPr>
          <p:spPr>
            <a:xfrm>
              <a:off x="362419" y="4259532"/>
              <a:ext cx="355837" cy="184666"/>
            </a:xfrm>
            <a:prstGeom prst="rect">
              <a:avLst/>
            </a:prstGeom>
            <a:noFill/>
          </p:spPr>
          <p:txBody>
            <a:bodyPr wrap="none" tIns="0" bIns="0" rtlCol="0">
              <a:spAutoFit/>
            </a:bodyPr>
            <a:lstStyle/>
            <a:p>
              <a:pPr algn="ctr"/>
              <a:r>
                <a:rPr lang="en-US" sz="1200" dirty="0" smtClean="0">
                  <a:latin typeface="Helvetica"/>
                  <a:cs typeface="Helvetica"/>
                </a:rPr>
                <a:t>34</a:t>
              </a:r>
              <a:endParaRPr lang="en-US" sz="1200" dirty="0">
                <a:latin typeface="Helvetica"/>
                <a:cs typeface="Helvetica"/>
              </a:endParaRPr>
            </a:p>
          </p:txBody>
        </p:sp>
        <p:sp>
          <p:nvSpPr>
            <p:cNvPr id="25" name="TextBox 24"/>
            <p:cNvSpPr txBox="1"/>
            <p:nvPr/>
          </p:nvSpPr>
          <p:spPr>
            <a:xfrm>
              <a:off x="362419" y="4615133"/>
              <a:ext cx="355837" cy="184666"/>
            </a:xfrm>
            <a:prstGeom prst="rect">
              <a:avLst/>
            </a:prstGeom>
            <a:noFill/>
          </p:spPr>
          <p:txBody>
            <a:bodyPr wrap="none" tIns="0" bIns="0" rtlCol="0">
              <a:spAutoFit/>
            </a:bodyPr>
            <a:lstStyle/>
            <a:p>
              <a:pPr algn="ctr"/>
              <a:r>
                <a:rPr lang="en-US" sz="1200" dirty="0" smtClean="0">
                  <a:latin typeface="Helvetica"/>
                  <a:cs typeface="Helvetica"/>
                </a:rPr>
                <a:t>24</a:t>
              </a:r>
              <a:endParaRPr lang="en-US" sz="1200" dirty="0">
                <a:latin typeface="Helvetica"/>
                <a:cs typeface="Helvetica"/>
              </a:endParaRPr>
            </a:p>
          </p:txBody>
        </p:sp>
        <p:sp>
          <p:nvSpPr>
            <p:cNvPr id="26" name="TextBox 25"/>
            <p:cNvSpPr txBox="1"/>
            <p:nvPr/>
          </p:nvSpPr>
          <p:spPr>
            <a:xfrm>
              <a:off x="362419" y="4953799"/>
              <a:ext cx="355837" cy="184666"/>
            </a:xfrm>
            <a:prstGeom prst="rect">
              <a:avLst/>
            </a:prstGeom>
            <a:noFill/>
          </p:spPr>
          <p:txBody>
            <a:bodyPr wrap="none" tIns="0" bIns="0" rtlCol="0">
              <a:spAutoFit/>
            </a:bodyPr>
            <a:lstStyle/>
            <a:p>
              <a:pPr algn="ctr"/>
              <a:r>
                <a:rPr lang="en-US" sz="1200" dirty="0" smtClean="0">
                  <a:latin typeface="Helvetica"/>
                  <a:cs typeface="Helvetica"/>
                </a:rPr>
                <a:t>16</a:t>
              </a:r>
              <a:endParaRPr lang="en-US" sz="1200" dirty="0">
                <a:latin typeface="Helvetica"/>
                <a:cs typeface="Helvetica"/>
              </a:endParaRPr>
            </a:p>
          </p:txBody>
        </p:sp>
      </p:grpSp>
      <p:sp>
        <p:nvSpPr>
          <p:cNvPr id="27" name="TextBox 26"/>
          <p:cNvSpPr txBox="1"/>
          <p:nvPr/>
        </p:nvSpPr>
        <p:spPr>
          <a:xfrm>
            <a:off x="8330631" y="800100"/>
            <a:ext cx="813369" cy="646331"/>
          </a:xfrm>
          <a:prstGeom prst="rect">
            <a:avLst/>
          </a:prstGeom>
          <a:noFill/>
        </p:spPr>
        <p:txBody>
          <a:bodyPr wrap="none" rtlCol="0">
            <a:spAutoFit/>
          </a:bodyPr>
          <a:lstStyle/>
          <a:p>
            <a:r>
              <a:rPr lang="en-US" dirty="0" smtClean="0">
                <a:solidFill>
                  <a:srgbClr val="FF7D81"/>
                </a:solidFill>
              </a:rPr>
              <a:t>Data</a:t>
            </a:r>
          </a:p>
          <a:p>
            <a:r>
              <a:rPr lang="en-US" dirty="0" smtClean="0">
                <a:solidFill>
                  <a:srgbClr val="3366FF"/>
                </a:solidFill>
              </a:rPr>
              <a:t>Model</a:t>
            </a:r>
            <a:endParaRPr lang="en-US" dirty="0">
              <a:solidFill>
                <a:srgbClr val="3366FF"/>
              </a:solidFill>
            </a:endParaRPr>
          </a:p>
        </p:txBody>
      </p:sp>
    </p:spTree>
    <p:extLst>
      <p:ext uri="{BB962C8B-B14F-4D97-AF65-F5344CB8AC3E}">
        <p14:creationId xmlns:p14="http://schemas.microsoft.com/office/powerpoint/2010/main" val="27771468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6"/>
          <p:cNvPicPr>
            <a:picLocks noChangeAspect="1"/>
          </p:cNvPicPr>
          <p:nvPr/>
        </p:nvPicPr>
        <p:blipFill>
          <a:blip r:embed="rId3">
            <a:extLst>
              <a:ext uri="{28A0092B-C50C-407E-A947-70E740481C1C}">
                <a14:useLocalDpi xmlns:a14="http://schemas.microsoft.com/office/drawing/2010/main" val="0"/>
              </a:ext>
            </a:extLst>
          </a:blip>
          <a:srcRect t="3432"/>
          <a:stretch>
            <a:fillRect/>
          </a:stretch>
        </p:blipFill>
        <p:spPr bwMode="auto">
          <a:xfrm>
            <a:off x="992188" y="914400"/>
            <a:ext cx="7339012"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Box 4"/>
          <p:cNvSpPr txBox="1">
            <a:spLocks noChangeArrowheads="1"/>
          </p:cNvSpPr>
          <p:nvPr/>
        </p:nvSpPr>
        <p:spPr bwMode="auto">
          <a:xfrm>
            <a:off x="282575" y="6343650"/>
            <a:ext cx="27019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500">
                <a:latin typeface="Arial" charset="0"/>
                <a:cs typeface="Arial" charset="0"/>
              </a:rPr>
              <a:t>Ozuysal &amp; Baccus (2012)</a:t>
            </a:r>
          </a:p>
        </p:txBody>
      </p:sp>
      <p:pic>
        <p:nvPicPr>
          <p:cNvPr id="49156" name="Picture 7"/>
          <p:cNvPicPr>
            <a:picLocks noChangeAspect="1"/>
          </p:cNvPicPr>
          <p:nvPr/>
        </p:nvPicPr>
        <p:blipFill>
          <a:blip r:embed="rId4">
            <a:extLst>
              <a:ext uri="{28A0092B-C50C-407E-A947-70E740481C1C}">
                <a14:useLocalDpi xmlns:a14="http://schemas.microsoft.com/office/drawing/2010/main" val="0"/>
              </a:ext>
            </a:extLst>
          </a:blip>
          <a:srcRect l="10358" r="6776" b="21497"/>
          <a:stretch>
            <a:fillRect/>
          </a:stretch>
        </p:blipFill>
        <p:spPr bwMode="auto">
          <a:xfrm>
            <a:off x="617538" y="3268663"/>
            <a:ext cx="13716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Box 8"/>
          <p:cNvSpPr txBox="1">
            <a:spLocks noChangeArrowheads="1"/>
          </p:cNvSpPr>
          <p:nvPr/>
        </p:nvSpPr>
        <p:spPr bwMode="auto">
          <a:xfrm>
            <a:off x="762000" y="3046413"/>
            <a:ext cx="1082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400">
                <a:latin typeface="Arial" charset="0"/>
                <a:cs typeface="Arial" charset="0"/>
              </a:rPr>
              <a:t>Low    High</a:t>
            </a:r>
          </a:p>
        </p:txBody>
      </p:sp>
      <p:grpSp>
        <p:nvGrpSpPr>
          <p:cNvPr id="2" name="Group 9"/>
          <p:cNvGrpSpPr>
            <a:grpSpLocks/>
          </p:cNvGrpSpPr>
          <p:nvPr/>
        </p:nvGrpSpPr>
        <p:grpSpPr bwMode="auto">
          <a:xfrm>
            <a:off x="5254625" y="2392363"/>
            <a:ext cx="1270000" cy="1319212"/>
            <a:chOff x="5257800" y="1760011"/>
            <a:chExt cx="1270000" cy="1319739"/>
          </a:xfrm>
        </p:grpSpPr>
        <p:pic>
          <p:nvPicPr>
            <p:cNvPr id="49253" name="Picture 10"/>
            <p:cNvPicPr>
              <a:picLocks noChangeAspect="1"/>
            </p:cNvPicPr>
            <p:nvPr/>
          </p:nvPicPr>
          <p:blipFill>
            <a:blip r:embed="rId5">
              <a:extLst>
                <a:ext uri="{28A0092B-C50C-407E-A947-70E740481C1C}">
                  <a14:useLocalDpi xmlns:a14="http://schemas.microsoft.com/office/drawing/2010/main" val="0"/>
                </a:ext>
              </a:extLst>
            </a:blip>
            <a:srcRect l="4362" t="10443" r="64923" b="64131"/>
            <a:stretch>
              <a:fillRect/>
            </a:stretch>
          </p:blipFill>
          <p:spPr bwMode="auto">
            <a:xfrm>
              <a:off x="5257800" y="2368550"/>
              <a:ext cx="1270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ight Brace 11"/>
            <p:cNvSpPr/>
            <p:nvPr/>
          </p:nvSpPr>
          <p:spPr>
            <a:xfrm rot="16200000">
              <a:off x="5837216" y="1919008"/>
              <a:ext cx="104817" cy="920750"/>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3" name="Straight Connector 12"/>
            <p:cNvCxnSpPr/>
            <p:nvPr/>
          </p:nvCxnSpPr>
          <p:spPr>
            <a:xfrm rot="5400000">
              <a:off x="5606143" y="2043493"/>
              <a:ext cx="56696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152"/>
          <p:cNvGrpSpPr>
            <a:grpSpLocks/>
          </p:cNvGrpSpPr>
          <p:nvPr/>
        </p:nvGrpSpPr>
        <p:grpSpPr bwMode="auto">
          <a:xfrm>
            <a:off x="5956300" y="3201988"/>
            <a:ext cx="2593975" cy="3516312"/>
            <a:chOff x="5956300" y="3201988"/>
            <a:chExt cx="2593975" cy="3516312"/>
          </a:xfrm>
        </p:grpSpPr>
        <p:grpSp>
          <p:nvGrpSpPr>
            <p:cNvPr id="49173" name="Group 157"/>
            <p:cNvGrpSpPr>
              <a:grpSpLocks/>
            </p:cNvGrpSpPr>
            <p:nvPr/>
          </p:nvGrpSpPr>
          <p:grpSpPr bwMode="auto">
            <a:xfrm>
              <a:off x="5956300" y="3886200"/>
              <a:ext cx="2593975" cy="2832100"/>
              <a:chOff x="6436131" y="812800"/>
              <a:chExt cx="2593569" cy="2832100"/>
            </a:xfrm>
          </p:grpSpPr>
          <p:sp>
            <p:nvSpPr>
              <p:cNvPr id="49175" name="TextBox 85"/>
              <p:cNvSpPr txBox="1">
                <a:spLocks noChangeArrowheads="1"/>
              </p:cNvSpPr>
              <p:nvPr/>
            </p:nvSpPr>
            <p:spPr bwMode="auto">
              <a:xfrm>
                <a:off x="7799394" y="2032000"/>
                <a:ext cx="962949" cy="48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pPr algn="ctr">
                  <a:lnSpc>
                    <a:spcPts val="1500"/>
                  </a:lnSpc>
                </a:pPr>
                <a:r>
                  <a:rPr lang="en-US" sz="1400">
                    <a:latin typeface="Arial" charset="0"/>
                    <a:cs typeface="Arial" charset="0"/>
                  </a:rPr>
                  <a:t>Recycling</a:t>
                </a:r>
              </a:p>
              <a:p>
                <a:pPr algn="ctr">
                  <a:lnSpc>
                    <a:spcPts val="1500"/>
                  </a:lnSpc>
                </a:pPr>
                <a:r>
                  <a:rPr lang="en-US" sz="1400">
                    <a:latin typeface="Arial" charset="0"/>
                    <a:cs typeface="Arial" charset="0"/>
                  </a:rPr>
                  <a:t>pool</a:t>
                </a:r>
              </a:p>
            </p:txBody>
          </p:sp>
          <p:sp>
            <p:nvSpPr>
              <p:cNvPr id="49176" name="TextBox 86"/>
              <p:cNvSpPr txBox="1">
                <a:spLocks noChangeArrowheads="1"/>
              </p:cNvSpPr>
              <p:nvPr/>
            </p:nvSpPr>
            <p:spPr bwMode="auto">
              <a:xfrm>
                <a:off x="7738988" y="812800"/>
                <a:ext cx="124251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pPr algn="ctr">
                  <a:lnSpc>
                    <a:spcPts val="1500"/>
                  </a:lnSpc>
                </a:pPr>
                <a:r>
                  <a:rPr lang="en-US" sz="1400">
                    <a:latin typeface="Arial" charset="0"/>
                    <a:cs typeface="Arial" charset="0"/>
                  </a:rPr>
                  <a:t>Reserve pool</a:t>
                </a:r>
              </a:p>
            </p:txBody>
          </p:sp>
          <p:grpSp>
            <p:nvGrpSpPr>
              <p:cNvPr id="49177" name="Group 33"/>
              <p:cNvGrpSpPr>
                <a:grpSpLocks/>
              </p:cNvGrpSpPr>
              <p:nvPr/>
            </p:nvGrpSpPr>
            <p:grpSpPr bwMode="auto">
              <a:xfrm>
                <a:off x="6436131" y="833967"/>
                <a:ext cx="1527619" cy="1012234"/>
                <a:chOff x="5811233" y="1849967"/>
                <a:chExt cx="1527619" cy="1012234"/>
              </a:xfrm>
            </p:grpSpPr>
            <p:sp>
              <p:nvSpPr>
                <p:cNvPr id="89" name="Oval 88"/>
                <p:cNvSpPr/>
                <p:nvPr/>
              </p:nvSpPr>
              <p:spPr>
                <a:xfrm>
                  <a:off x="5811233" y="1849967"/>
                  <a:ext cx="1527619" cy="1012234"/>
                </a:xfrm>
                <a:prstGeom prst="ellipse">
                  <a:avLst/>
                </a:prstGeom>
                <a:gradFill flip="none" rotWithShape="1">
                  <a:gsLst>
                    <a:gs pos="100000">
                      <a:srgbClr val="3366FF"/>
                    </a:gs>
                    <a:gs pos="0">
                      <a:schemeClr val="bg1"/>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0" name="Oval 89"/>
                <p:cNvSpPr/>
                <p:nvPr/>
              </p:nvSpPr>
              <p:spPr>
                <a:xfrm>
                  <a:off x="6009640" y="2062163"/>
                  <a:ext cx="136504"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1" name="Oval 90"/>
                <p:cNvSpPr/>
                <p:nvPr/>
              </p:nvSpPr>
              <p:spPr>
                <a:xfrm>
                  <a:off x="6136620" y="1997075"/>
                  <a:ext cx="134916"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2" name="Oval 91"/>
                <p:cNvSpPr/>
                <p:nvPr/>
              </p:nvSpPr>
              <p:spPr>
                <a:xfrm>
                  <a:off x="6068368" y="2192338"/>
                  <a:ext cx="136504"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3" name="Oval 92"/>
                <p:cNvSpPr/>
                <p:nvPr/>
              </p:nvSpPr>
              <p:spPr>
                <a:xfrm>
                  <a:off x="6077891" y="2089150"/>
                  <a:ext cx="134917"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4" name="Oval 93"/>
                <p:cNvSpPr/>
                <p:nvPr/>
              </p:nvSpPr>
              <p:spPr>
                <a:xfrm>
                  <a:off x="6204871" y="2127250"/>
                  <a:ext cx="134917"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5" name="Oval 94"/>
                <p:cNvSpPr/>
                <p:nvPr/>
              </p:nvSpPr>
              <p:spPr>
                <a:xfrm>
                  <a:off x="6146144" y="2247900"/>
                  <a:ext cx="134916"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6" name="Oval 95"/>
                <p:cNvSpPr/>
                <p:nvPr/>
              </p:nvSpPr>
              <p:spPr>
                <a:xfrm>
                  <a:off x="6271536" y="2024063"/>
                  <a:ext cx="136504"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7" name="Oval 96"/>
                <p:cNvSpPr/>
                <p:nvPr/>
              </p:nvSpPr>
              <p:spPr>
                <a:xfrm>
                  <a:off x="6219157" y="2192338"/>
                  <a:ext cx="134916"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Oval 97"/>
                <p:cNvSpPr/>
                <p:nvPr/>
              </p:nvSpPr>
              <p:spPr>
                <a:xfrm>
                  <a:off x="6354073" y="2093913"/>
                  <a:ext cx="136504"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Oval 98"/>
                <p:cNvSpPr/>
                <p:nvPr/>
              </p:nvSpPr>
              <p:spPr>
                <a:xfrm>
                  <a:off x="6292171" y="2181225"/>
                  <a:ext cx="136504"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 name="Oval 99"/>
                <p:cNvSpPr/>
                <p:nvPr/>
              </p:nvSpPr>
              <p:spPr>
                <a:xfrm rot="4233151">
                  <a:off x="6308033" y="2195523"/>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1" name="Oval 100"/>
                <p:cNvSpPr/>
                <p:nvPr/>
              </p:nvSpPr>
              <p:spPr>
                <a:xfrm rot="4233151">
                  <a:off x="6411997" y="2293154"/>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 name="Oval 101"/>
                <p:cNvSpPr/>
                <p:nvPr/>
              </p:nvSpPr>
              <p:spPr>
                <a:xfrm rot="4233151">
                  <a:off x="6204861" y="2293948"/>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3" name="Oval 102"/>
                <p:cNvSpPr/>
                <p:nvPr/>
              </p:nvSpPr>
              <p:spPr>
                <a:xfrm rot="4233151">
                  <a:off x="6304858" y="2268548"/>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 name="Oval 103"/>
                <p:cNvSpPr/>
                <p:nvPr/>
              </p:nvSpPr>
              <p:spPr>
                <a:xfrm rot="4233151">
                  <a:off x="6311207" y="2400310"/>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5" name="Oval 104"/>
                <p:cNvSpPr/>
                <p:nvPr/>
              </p:nvSpPr>
              <p:spPr>
                <a:xfrm rot="4233151">
                  <a:off x="6178672" y="2385229"/>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 name="Oval 105"/>
                <p:cNvSpPr/>
                <p:nvPr/>
              </p:nvSpPr>
              <p:spPr>
                <a:xfrm rot="4233151">
                  <a:off x="6431044" y="2429679"/>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7" name="Oval 106"/>
                <p:cNvSpPr/>
                <p:nvPr/>
              </p:nvSpPr>
              <p:spPr>
                <a:xfrm rot="4233151">
                  <a:off x="6254860" y="2436029"/>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 name="Oval 107"/>
                <p:cNvSpPr/>
                <p:nvPr/>
              </p:nvSpPr>
              <p:spPr>
                <a:xfrm rot="4233151">
                  <a:off x="6392950" y="2531279"/>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9" name="Oval 108"/>
                <p:cNvSpPr/>
                <p:nvPr/>
              </p:nvSpPr>
              <p:spPr>
                <a:xfrm rot="4233151">
                  <a:off x="6288986" y="2501910"/>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 name="Oval 109"/>
                <p:cNvSpPr/>
                <p:nvPr/>
              </p:nvSpPr>
              <p:spPr>
                <a:xfrm rot="6089366">
                  <a:off x="6594532" y="2016929"/>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1" name="Oval 110"/>
                <p:cNvSpPr/>
                <p:nvPr/>
              </p:nvSpPr>
              <p:spPr>
                <a:xfrm rot="6089366">
                  <a:off x="6631832" y="2154248"/>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 name="Oval 111"/>
                <p:cNvSpPr/>
                <p:nvPr/>
              </p:nvSpPr>
              <p:spPr>
                <a:xfrm rot="6089366">
                  <a:off x="6454854" y="2048679"/>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3" name="Oval 112"/>
                <p:cNvSpPr/>
                <p:nvPr/>
              </p:nvSpPr>
              <p:spPr>
                <a:xfrm rot="6089366">
                  <a:off x="6552469" y="2078048"/>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 name="Oval 113"/>
                <p:cNvSpPr/>
                <p:nvPr/>
              </p:nvSpPr>
              <p:spPr>
                <a:xfrm rot="6089366">
                  <a:off x="6491360" y="2194729"/>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5" name="Oval 114"/>
                <p:cNvSpPr/>
                <p:nvPr/>
              </p:nvSpPr>
              <p:spPr>
                <a:xfrm rot="6089366">
                  <a:off x="6384221" y="2112973"/>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 name="Oval 115"/>
                <p:cNvSpPr/>
                <p:nvPr/>
              </p:nvSpPr>
              <p:spPr>
                <a:xfrm rot="6089366">
                  <a:off x="6577865" y="2281248"/>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7" name="Oval 116"/>
                <p:cNvSpPr/>
                <p:nvPr/>
              </p:nvSpPr>
              <p:spPr>
                <a:xfrm rot="6089366">
                  <a:off x="6423901" y="2195523"/>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 name="Oval 117"/>
                <p:cNvSpPr/>
                <p:nvPr/>
              </p:nvSpPr>
              <p:spPr>
                <a:xfrm rot="6089366">
                  <a:off x="6492154" y="2347923"/>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9" name="Oval 118"/>
                <p:cNvSpPr/>
                <p:nvPr/>
              </p:nvSpPr>
              <p:spPr>
                <a:xfrm rot="6089366">
                  <a:off x="6419140" y="2270135"/>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Oval 119"/>
                <p:cNvSpPr/>
                <p:nvPr/>
              </p:nvSpPr>
              <p:spPr>
                <a:xfrm rot="6089366">
                  <a:off x="6858808" y="1997085"/>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p:cNvSpPr/>
                <p:nvPr/>
              </p:nvSpPr>
              <p:spPr>
                <a:xfrm rot="6089366">
                  <a:off x="6899284" y="2134404"/>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 name="Oval 121"/>
                <p:cNvSpPr/>
                <p:nvPr/>
              </p:nvSpPr>
              <p:spPr>
                <a:xfrm rot="6089366">
                  <a:off x="6720718" y="2028835"/>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3" name="Oval 122"/>
                <p:cNvSpPr/>
                <p:nvPr/>
              </p:nvSpPr>
              <p:spPr>
                <a:xfrm rot="6089366">
                  <a:off x="6819922" y="2058204"/>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4" name="Oval 123"/>
                <p:cNvSpPr/>
                <p:nvPr/>
              </p:nvSpPr>
              <p:spPr>
                <a:xfrm rot="6089366">
                  <a:off x="6757224" y="2174885"/>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5" name="Oval 124"/>
                <p:cNvSpPr/>
                <p:nvPr/>
              </p:nvSpPr>
              <p:spPr>
                <a:xfrm rot="6089366">
                  <a:off x="6650085" y="2093129"/>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6" name="Oval 125"/>
                <p:cNvSpPr/>
                <p:nvPr/>
              </p:nvSpPr>
              <p:spPr>
                <a:xfrm rot="6089366">
                  <a:off x="6844524" y="2262198"/>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7" name="Oval 126"/>
                <p:cNvSpPr/>
                <p:nvPr/>
              </p:nvSpPr>
              <p:spPr>
                <a:xfrm rot="6089366">
                  <a:off x="6690560" y="2176473"/>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8" name="Oval 127"/>
                <p:cNvSpPr/>
                <p:nvPr/>
              </p:nvSpPr>
              <p:spPr>
                <a:xfrm rot="6089366">
                  <a:off x="6758812" y="2328873"/>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9" name="Oval 128"/>
                <p:cNvSpPr/>
                <p:nvPr/>
              </p:nvSpPr>
              <p:spPr>
                <a:xfrm rot="6089366">
                  <a:off x="6686592" y="2250291"/>
                  <a:ext cx="134938"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0" name="Oval 129"/>
                <p:cNvSpPr/>
                <p:nvPr/>
              </p:nvSpPr>
              <p:spPr>
                <a:xfrm rot="6089366">
                  <a:off x="6742940" y="2287598"/>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1" name="Oval 130"/>
                <p:cNvSpPr/>
                <p:nvPr/>
              </p:nvSpPr>
              <p:spPr>
                <a:xfrm rot="6089366">
                  <a:off x="6783414" y="2424916"/>
                  <a:ext cx="134938"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2" name="Oval 131"/>
                <p:cNvSpPr/>
                <p:nvPr/>
              </p:nvSpPr>
              <p:spPr>
                <a:xfrm rot="6089366">
                  <a:off x="6604848" y="2319348"/>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3" name="Oval 132"/>
                <p:cNvSpPr/>
                <p:nvPr/>
              </p:nvSpPr>
              <p:spPr>
                <a:xfrm rot="6089366">
                  <a:off x="6704052" y="2348716"/>
                  <a:ext cx="134938"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4" name="Oval 133"/>
                <p:cNvSpPr/>
                <p:nvPr/>
              </p:nvSpPr>
              <p:spPr>
                <a:xfrm rot="6089366">
                  <a:off x="6641355" y="2465398"/>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5" name="Oval 134"/>
                <p:cNvSpPr/>
                <p:nvPr/>
              </p:nvSpPr>
              <p:spPr>
                <a:xfrm rot="6089366">
                  <a:off x="6534216" y="2383641"/>
                  <a:ext cx="134938"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6" name="Oval 135"/>
                <p:cNvSpPr/>
                <p:nvPr/>
              </p:nvSpPr>
              <p:spPr>
                <a:xfrm rot="6089366">
                  <a:off x="6729448" y="2551916"/>
                  <a:ext cx="134938"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7" name="Oval 136"/>
                <p:cNvSpPr/>
                <p:nvPr/>
              </p:nvSpPr>
              <p:spPr>
                <a:xfrm rot="6089366">
                  <a:off x="6575485" y="2466191"/>
                  <a:ext cx="134938"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8" name="Oval 137"/>
                <p:cNvSpPr/>
                <p:nvPr/>
              </p:nvSpPr>
              <p:spPr>
                <a:xfrm rot="6089366">
                  <a:off x="6643736" y="2618591"/>
                  <a:ext cx="134938"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9" name="Oval 138"/>
                <p:cNvSpPr/>
                <p:nvPr/>
              </p:nvSpPr>
              <p:spPr>
                <a:xfrm rot="6089366">
                  <a:off x="6570723" y="2540804"/>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0" name="Oval 139"/>
                <p:cNvSpPr/>
                <p:nvPr/>
              </p:nvSpPr>
              <p:spPr>
                <a:xfrm>
                  <a:off x="6546131" y="2233613"/>
                  <a:ext cx="134916"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1" name="Oval 140"/>
                <p:cNvSpPr/>
                <p:nvPr/>
              </p:nvSpPr>
              <p:spPr>
                <a:xfrm>
                  <a:off x="6284234" y="2290763"/>
                  <a:ext cx="134917"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2" name="Oval 141"/>
                <p:cNvSpPr/>
                <p:nvPr/>
              </p:nvSpPr>
              <p:spPr>
                <a:xfrm>
                  <a:off x="6515973" y="2489200"/>
                  <a:ext cx="136504" cy="130175"/>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9178" name="Group 88"/>
              <p:cNvGrpSpPr>
                <a:grpSpLocks/>
              </p:cNvGrpSpPr>
              <p:nvPr/>
            </p:nvGrpSpPr>
            <p:grpSpPr bwMode="auto">
              <a:xfrm>
                <a:off x="6828603" y="2120676"/>
                <a:ext cx="742675" cy="408401"/>
                <a:chOff x="7193357" y="2996976"/>
                <a:chExt cx="742675" cy="408401"/>
              </a:xfrm>
            </p:grpSpPr>
            <p:sp>
              <p:nvSpPr>
                <p:cNvPr id="144" name="Oval 143"/>
                <p:cNvSpPr/>
                <p:nvPr/>
              </p:nvSpPr>
              <p:spPr>
                <a:xfrm>
                  <a:off x="7193357" y="2996976"/>
                  <a:ext cx="742675" cy="408401"/>
                </a:xfrm>
                <a:prstGeom prst="ellipse">
                  <a:avLst/>
                </a:prstGeom>
                <a:gradFill flip="none" rotWithShape="1">
                  <a:gsLst>
                    <a:gs pos="93000">
                      <a:srgbClr val="008000"/>
                    </a:gs>
                    <a:gs pos="0">
                      <a:schemeClr val="bg1"/>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5" name="Oval 144"/>
                <p:cNvSpPr/>
                <p:nvPr/>
              </p:nvSpPr>
              <p:spPr>
                <a:xfrm rot="6089366">
                  <a:off x="7450061" y="3063885"/>
                  <a:ext cx="134937" cy="131742"/>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6" name="Oval 145"/>
                <p:cNvSpPr/>
                <p:nvPr/>
              </p:nvSpPr>
              <p:spPr>
                <a:xfrm rot="6089366">
                  <a:off x="7488949" y="3201204"/>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7" name="Oval 146"/>
                <p:cNvSpPr/>
                <p:nvPr/>
              </p:nvSpPr>
              <p:spPr>
                <a:xfrm rot="6089366">
                  <a:off x="7409587" y="3125004"/>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8" name="Oval 147"/>
                <p:cNvSpPr/>
                <p:nvPr/>
              </p:nvSpPr>
              <p:spPr>
                <a:xfrm rot="6089366">
                  <a:off x="7576248" y="3140879"/>
                  <a:ext cx="134937"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9179" name="Group 94"/>
              <p:cNvGrpSpPr>
                <a:grpSpLocks/>
              </p:cNvGrpSpPr>
              <p:nvPr/>
            </p:nvGrpSpPr>
            <p:grpSpPr bwMode="auto">
              <a:xfrm>
                <a:off x="6978396" y="2797876"/>
                <a:ext cx="443088" cy="279757"/>
                <a:chOff x="7360789" y="3699576"/>
                <a:chExt cx="443088" cy="279757"/>
              </a:xfrm>
            </p:grpSpPr>
            <p:sp>
              <p:nvSpPr>
                <p:cNvPr id="150" name="Oval 149"/>
                <p:cNvSpPr/>
                <p:nvPr/>
              </p:nvSpPr>
              <p:spPr>
                <a:xfrm>
                  <a:off x="7360789" y="3699576"/>
                  <a:ext cx="443088" cy="279757"/>
                </a:xfrm>
                <a:prstGeom prst="ellipse">
                  <a:avLst/>
                </a:prstGeom>
                <a:gradFill flip="none" rotWithShape="1">
                  <a:gsLst>
                    <a:gs pos="72000">
                      <a:schemeClr val="accent6"/>
                    </a:gs>
                    <a:gs pos="0">
                      <a:schemeClr val="bg1"/>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1" name="Oval 150"/>
                <p:cNvSpPr/>
                <p:nvPr/>
              </p:nvSpPr>
              <p:spPr>
                <a:xfrm rot="6089366">
                  <a:off x="7488334" y="3760798"/>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2" name="Oval 151"/>
                <p:cNvSpPr/>
                <p:nvPr/>
              </p:nvSpPr>
              <p:spPr>
                <a:xfrm rot="6089366">
                  <a:off x="7586743" y="3811598"/>
                  <a:ext cx="136525" cy="130155"/>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9180" name="TextBox 152"/>
              <p:cNvSpPr txBox="1">
                <a:spLocks noChangeArrowheads="1"/>
              </p:cNvSpPr>
              <p:nvPr/>
            </p:nvSpPr>
            <p:spPr bwMode="auto">
              <a:xfrm>
                <a:off x="7627290" y="2743200"/>
                <a:ext cx="1402410" cy="48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pPr algn="ctr">
                  <a:lnSpc>
                    <a:spcPts val="1500"/>
                  </a:lnSpc>
                </a:pPr>
                <a:r>
                  <a:rPr lang="en-US" sz="1400">
                    <a:latin typeface="Arial" charset="0"/>
                    <a:cs typeface="Arial" charset="0"/>
                  </a:rPr>
                  <a:t>Readily</a:t>
                </a:r>
              </a:p>
              <a:p>
                <a:pPr algn="ctr">
                  <a:lnSpc>
                    <a:spcPts val="1500"/>
                  </a:lnSpc>
                </a:pPr>
                <a:r>
                  <a:rPr lang="en-US" sz="1400">
                    <a:latin typeface="Arial" charset="0"/>
                    <a:cs typeface="Arial" charset="0"/>
                  </a:rPr>
                  <a:t>releasable pool</a:t>
                </a:r>
              </a:p>
            </p:txBody>
          </p:sp>
          <p:cxnSp>
            <p:nvCxnSpPr>
              <p:cNvPr id="154" name="Straight Arrow Connector 153"/>
              <p:cNvCxnSpPr/>
              <p:nvPr/>
            </p:nvCxnSpPr>
            <p:spPr>
              <a:xfrm rot="5400000">
                <a:off x="7108320" y="2001044"/>
                <a:ext cx="165100"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rot="5400000">
                <a:off x="7108320" y="2674144"/>
                <a:ext cx="165100"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6" name="Block Arc 155"/>
              <p:cNvSpPr/>
              <p:nvPr/>
            </p:nvSpPr>
            <p:spPr>
              <a:xfrm>
                <a:off x="6504383" y="3327400"/>
                <a:ext cx="1360274" cy="317500"/>
              </a:xfrm>
              <a:prstGeom prst="blockArc">
                <a:avLst>
                  <a:gd name="adj1" fmla="val 10800000"/>
                  <a:gd name="adj2" fmla="val 0"/>
                  <a:gd name="adj3" fmla="val 0"/>
                </a:avLst>
              </a:prstGeom>
              <a:noFill/>
              <a:ln w="762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cxnSp>
            <p:nvCxnSpPr>
              <p:cNvPr id="157" name="Straight Arrow Connector 156"/>
              <p:cNvCxnSpPr/>
              <p:nvPr/>
            </p:nvCxnSpPr>
            <p:spPr>
              <a:xfrm rot="5400000">
                <a:off x="7108320" y="3207544"/>
                <a:ext cx="165100"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9174" name="Straight Arrow Connector 159"/>
            <p:cNvCxnSpPr>
              <a:cxnSpLocks noChangeShapeType="1"/>
            </p:cNvCxnSpPr>
            <p:nvPr/>
          </p:nvCxnSpPr>
          <p:spPr bwMode="auto">
            <a:xfrm rot="5400000">
              <a:off x="6737351" y="3467100"/>
              <a:ext cx="533400" cy="3175"/>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grpSp>
        <p:nvGrpSpPr>
          <p:cNvPr id="8" name="Group 148"/>
          <p:cNvGrpSpPr>
            <a:grpSpLocks/>
          </p:cNvGrpSpPr>
          <p:nvPr/>
        </p:nvGrpSpPr>
        <p:grpSpPr bwMode="auto">
          <a:xfrm>
            <a:off x="3609975" y="3230563"/>
            <a:ext cx="1638300" cy="1350962"/>
            <a:chOff x="3609975" y="3230563"/>
            <a:chExt cx="1638300" cy="1350962"/>
          </a:xfrm>
        </p:grpSpPr>
        <p:cxnSp>
          <p:nvCxnSpPr>
            <p:cNvPr id="49171" name="Straight Arrow Connector 160"/>
            <p:cNvCxnSpPr>
              <a:cxnSpLocks noChangeShapeType="1"/>
            </p:cNvCxnSpPr>
            <p:nvPr/>
          </p:nvCxnSpPr>
          <p:spPr bwMode="auto">
            <a:xfrm rot="5400000">
              <a:off x="4057651" y="3495675"/>
              <a:ext cx="533400" cy="3175"/>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49172" name="TextBox 161"/>
            <p:cNvSpPr txBox="1">
              <a:spLocks noChangeArrowheads="1"/>
            </p:cNvSpPr>
            <p:nvPr/>
          </p:nvSpPr>
          <p:spPr bwMode="auto">
            <a:xfrm>
              <a:off x="3609975" y="3873500"/>
              <a:ext cx="1638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2000">
                  <a:latin typeface="Arial" charset="0"/>
                  <a:cs typeface="Arial" charset="0"/>
                </a:rPr>
                <a:t>Voltage-dep.</a:t>
              </a:r>
            </a:p>
            <a:p>
              <a:r>
                <a:rPr lang="en-US" sz="2000">
                  <a:latin typeface="Arial" charset="0"/>
                  <a:cs typeface="Arial" charset="0"/>
                </a:rPr>
                <a:t>Ca channel</a:t>
              </a:r>
            </a:p>
          </p:txBody>
        </p:sp>
      </p:grpSp>
      <p:sp>
        <p:nvSpPr>
          <p:cNvPr id="165" name="Right Brace 164"/>
          <p:cNvSpPr/>
          <p:nvPr/>
        </p:nvSpPr>
        <p:spPr>
          <a:xfrm rot="16200000">
            <a:off x="1227931" y="2631282"/>
            <a:ext cx="103187" cy="920750"/>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66" name="Straight Connector 165"/>
          <p:cNvCxnSpPr>
            <a:endCxn id="165" idx="1"/>
          </p:cNvCxnSpPr>
          <p:nvPr/>
        </p:nvCxnSpPr>
        <p:spPr>
          <a:xfrm rot="5400000">
            <a:off x="962025" y="2720975"/>
            <a:ext cx="636588"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 name="Group 142"/>
          <p:cNvGrpSpPr>
            <a:grpSpLocks/>
          </p:cNvGrpSpPr>
          <p:nvPr/>
        </p:nvGrpSpPr>
        <p:grpSpPr bwMode="auto">
          <a:xfrm>
            <a:off x="7712075" y="2333625"/>
            <a:ext cx="1155700" cy="1327150"/>
            <a:chOff x="7712075" y="2333625"/>
            <a:chExt cx="1155700" cy="1327150"/>
          </a:xfrm>
        </p:grpSpPr>
        <p:grpSp>
          <p:nvGrpSpPr>
            <p:cNvPr id="49165" name="Group 169"/>
            <p:cNvGrpSpPr>
              <a:grpSpLocks/>
            </p:cNvGrpSpPr>
            <p:nvPr/>
          </p:nvGrpSpPr>
          <p:grpSpPr bwMode="auto">
            <a:xfrm>
              <a:off x="7766050" y="3140075"/>
              <a:ext cx="1101725" cy="520700"/>
              <a:chOff x="327025" y="4572000"/>
              <a:chExt cx="3063875" cy="708025"/>
            </a:xfrm>
          </p:grpSpPr>
          <p:pic>
            <p:nvPicPr>
              <p:cNvPr id="49169" name="Picture 166" descr="Graph52.pdf"/>
              <p:cNvPicPr>
                <a:picLocks noChangeAspect="1"/>
              </p:cNvPicPr>
              <p:nvPr/>
            </p:nvPicPr>
            <p:blipFill>
              <a:blip r:embed="rId6">
                <a:extLst>
                  <a:ext uri="{28A0092B-C50C-407E-A947-70E740481C1C}">
                    <a14:useLocalDpi xmlns:a14="http://schemas.microsoft.com/office/drawing/2010/main" val="0"/>
                  </a:ext>
                </a:extLst>
              </a:blip>
              <a:srcRect l="60593" t="47603" r="6198" b="36435"/>
              <a:stretch>
                <a:fillRect/>
              </a:stretch>
            </p:blipFill>
            <p:spPr bwMode="auto">
              <a:xfrm>
                <a:off x="327025" y="4584700"/>
                <a:ext cx="14128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0" name="Picture 167" descr="Graph52.pdf"/>
              <p:cNvPicPr>
                <a:picLocks noChangeAspect="1"/>
              </p:cNvPicPr>
              <p:nvPr/>
            </p:nvPicPr>
            <p:blipFill>
              <a:blip r:embed="rId6">
                <a:extLst>
                  <a:ext uri="{28A0092B-C50C-407E-A947-70E740481C1C}">
                    <a14:useLocalDpi xmlns:a14="http://schemas.microsoft.com/office/drawing/2010/main" val="0"/>
                  </a:ext>
                </a:extLst>
              </a:blip>
              <a:srcRect l="21115" t="47603" r="38586" b="36945"/>
              <a:stretch>
                <a:fillRect/>
              </a:stretch>
            </p:blipFill>
            <p:spPr bwMode="auto">
              <a:xfrm>
                <a:off x="1676400" y="4572000"/>
                <a:ext cx="17145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66" name="TextBox 175"/>
            <p:cNvSpPr txBox="1">
              <a:spLocks noChangeArrowheads="1"/>
            </p:cNvSpPr>
            <p:nvPr/>
          </p:nvSpPr>
          <p:spPr bwMode="auto">
            <a:xfrm>
              <a:off x="7712075" y="2978150"/>
              <a:ext cx="10842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400">
                  <a:latin typeface="Arial" charset="0"/>
                  <a:cs typeface="Arial" charset="0"/>
                </a:rPr>
                <a:t>Low    High</a:t>
              </a:r>
            </a:p>
          </p:txBody>
        </p:sp>
        <p:sp>
          <p:nvSpPr>
            <p:cNvPr id="177" name="Right Brace 176"/>
            <p:cNvSpPr/>
            <p:nvPr/>
          </p:nvSpPr>
          <p:spPr>
            <a:xfrm rot="16200000">
              <a:off x="8178800" y="2560638"/>
              <a:ext cx="103187" cy="922338"/>
            </a:xfrm>
            <a:prstGeom prst="righ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78" name="Straight Connector 177"/>
            <p:cNvCxnSpPr>
              <a:endCxn id="177" idx="1"/>
            </p:cNvCxnSpPr>
            <p:nvPr/>
          </p:nvCxnSpPr>
          <p:spPr>
            <a:xfrm rot="5400000">
              <a:off x="7912100" y="2651125"/>
              <a:ext cx="636588"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9164" name="TextBox 178"/>
          <p:cNvSpPr txBox="1">
            <a:spLocks noChangeArrowheads="1"/>
          </p:cNvSpPr>
          <p:nvPr/>
        </p:nvSpPr>
        <p:spPr bwMode="auto">
          <a:xfrm>
            <a:off x="1549123" y="116581"/>
            <a:ext cx="5710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cs typeface="ＭＳ Ｐゴシック" charset="0"/>
              </a:defRPr>
            </a:lvl2pPr>
            <a:lvl3pPr>
              <a:defRPr sz="2400">
                <a:solidFill>
                  <a:schemeClr val="tx1"/>
                </a:solidFill>
                <a:latin typeface="Times" charset="0"/>
                <a:ea typeface="ＭＳ Ｐゴシック" charset="0"/>
                <a:cs typeface="ＭＳ Ｐゴシック" charset="0"/>
              </a:defRPr>
            </a:lvl3pPr>
            <a:lvl4pPr>
              <a:defRPr sz="2400">
                <a:solidFill>
                  <a:schemeClr val="tx1"/>
                </a:solidFill>
                <a:latin typeface="Times" charset="0"/>
                <a:ea typeface="ＭＳ Ｐゴシック" charset="0"/>
                <a:cs typeface="ＭＳ Ｐゴシック" charset="0"/>
              </a:defRPr>
            </a:lvl4pPr>
            <a:lvl5pPr>
              <a:defRPr sz="2400">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a:latin typeface="Arial" charset="0"/>
                <a:cs typeface="Arial" charset="0"/>
              </a:rPr>
              <a:t>Biophysical model of contrast adaptation</a:t>
            </a:r>
          </a:p>
        </p:txBody>
      </p:sp>
    </p:spTree>
    <p:extLst>
      <p:ext uri="{BB962C8B-B14F-4D97-AF65-F5344CB8AC3E}">
        <p14:creationId xmlns:p14="http://schemas.microsoft.com/office/powerpoint/2010/main" val="2771928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6"/>
          <p:cNvGrpSpPr/>
          <p:nvPr/>
        </p:nvGrpSpPr>
        <p:grpSpPr>
          <a:xfrm>
            <a:off x="838480" y="617898"/>
            <a:ext cx="4665851" cy="1331517"/>
            <a:chOff x="1130258" y="1154402"/>
            <a:chExt cx="4665851" cy="1331517"/>
          </a:xfrm>
        </p:grpSpPr>
        <p:pic>
          <p:nvPicPr>
            <p:cNvPr id="48" name="Picture 47" descr="Graph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258" y="1290782"/>
              <a:ext cx="1676400" cy="1143000"/>
            </a:xfrm>
            <a:prstGeom prst="rect">
              <a:avLst/>
            </a:prstGeom>
          </p:spPr>
        </p:pic>
        <p:cxnSp>
          <p:nvCxnSpPr>
            <p:cNvPr id="49" name="Straight Arrow Connector 48"/>
            <p:cNvCxnSpPr/>
            <p:nvPr/>
          </p:nvCxnSpPr>
          <p:spPr>
            <a:xfrm>
              <a:off x="2630885" y="1777822"/>
              <a:ext cx="175773" cy="0"/>
            </a:xfrm>
            <a:prstGeom prst="straightConnector1">
              <a:avLst/>
            </a:prstGeom>
            <a:ln w="19050" cmpd="sng">
              <a:solidFill>
                <a:srgbClr val="FF8B0A"/>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4269820" y="1701622"/>
              <a:ext cx="187750" cy="0"/>
            </a:xfrm>
            <a:prstGeom prst="straightConnector1">
              <a:avLst/>
            </a:prstGeom>
            <a:ln w="19050" cmpd="sng">
              <a:solidFill>
                <a:srgbClr val="EF7F98"/>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4" name="Group 50"/>
            <p:cNvGrpSpPr/>
            <p:nvPr/>
          </p:nvGrpSpPr>
          <p:grpSpPr>
            <a:xfrm>
              <a:off x="4439959" y="1154402"/>
              <a:ext cx="1356150" cy="1331517"/>
              <a:chOff x="1479550" y="3969813"/>
              <a:chExt cx="1356150" cy="1331517"/>
            </a:xfrm>
          </p:grpSpPr>
          <p:grpSp>
            <p:nvGrpSpPr>
              <p:cNvPr id="8" name="Group 52"/>
              <p:cNvGrpSpPr/>
              <p:nvPr/>
            </p:nvGrpSpPr>
            <p:grpSpPr>
              <a:xfrm>
                <a:off x="2105374" y="4182338"/>
                <a:ext cx="265787" cy="44697"/>
                <a:chOff x="1744133" y="3898900"/>
                <a:chExt cx="228600" cy="39794"/>
              </a:xfrm>
            </p:grpSpPr>
            <p:cxnSp>
              <p:nvCxnSpPr>
                <p:cNvPr id="83" name="Straight Connector 82"/>
                <p:cNvCxnSpPr/>
                <p:nvPr/>
              </p:nvCxnSpPr>
              <p:spPr>
                <a:xfrm>
                  <a:off x="1744133" y="3938694"/>
                  <a:ext cx="228600"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flipV="1">
                  <a:off x="1905000" y="3898900"/>
                  <a:ext cx="63500" cy="3979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4" name="TextBox 53"/>
              <p:cNvSpPr txBox="1"/>
              <p:nvPr/>
            </p:nvSpPr>
            <p:spPr>
              <a:xfrm>
                <a:off x="2043343" y="3969813"/>
                <a:ext cx="398515" cy="169277"/>
              </a:xfrm>
              <a:prstGeom prst="rect">
                <a:avLst/>
              </a:prstGeom>
              <a:noFill/>
            </p:spPr>
            <p:txBody>
              <a:bodyPr wrap="none" lIns="0" tIns="0" rIns="0" bIns="0" rtlCol="0">
                <a:spAutoFit/>
              </a:bodyPr>
              <a:lstStyle/>
              <a:p>
                <a:r>
                  <a:rPr lang="en-US" sz="1100" i="1" dirty="0">
                    <a:latin typeface="Times"/>
                    <a:cs typeface="Helvetica"/>
                  </a:rPr>
                  <a:t>u</a:t>
                </a:r>
                <a:r>
                  <a:rPr lang="en-US" sz="1100" dirty="0" smtClean="0">
                    <a:latin typeface="Helvetica"/>
                    <a:cs typeface="Helvetica"/>
                  </a:rPr>
                  <a:t> × 43</a:t>
                </a:r>
                <a:endParaRPr lang="en-US" sz="1100" dirty="0">
                  <a:latin typeface="Helvetica"/>
                  <a:cs typeface="Helvetica"/>
                </a:endParaRPr>
              </a:p>
            </p:txBody>
          </p:sp>
          <p:sp>
            <p:nvSpPr>
              <p:cNvPr id="55" name="TextBox 54"/>
              <p:cNvSpPr txBox="1"/>
              <p:nvPr/>
            </p:nvSpPr>
            <p:spPr>
              <a:xfrm>
                <a:off x="2449266" y="4407196"/>
                <a:ext cx="78453" cy="169277"/>
              </a:xfrm>
              <a:prstGeom prst="rect">
                <a:avLst/>
              </a:prstGeom>
              <a:noFill/>
            </p:spPr>
            <p:txBody>
              <a:bodyPr wrap="none" lIns="0" tIns="0" rIns="0" bIns="0" rtlCol="0">
                <a:spAutoFit/>
              </a:bodyPr>
              <a:lstStyle/>
              <a:p>
                <a:r>
                  <a:rPr lang="en-US" sz="1100" dirty="0" smtClean="0">
                    <a:latin typeface="Helvetica"/>
                    <a:cs typeface="Helvetica"/>
                  </a:rPr>
                  <a:t>7</a:t>
                </a:r>
                <a:endParaRPr lang="en-US" sz="1100" dirty="0">
                  <a:latin typeface="Helvetica"/>
                  <a:cs typeface="Helvetica"/>
                </a:endParaRPr>
              </a:p>
            </p:txBody>
          </p:sp>
          <p:sp>
            <p:nvSpPr>
              <p:cNvPr id="56" name="TextBox 55"/>
              <p:cNvSpPr txBox="1"/>
              <p:nvPr/>
            </p:nvSpPr>
            <p:spPr>
              <a:xfrm>
                <a:off x="1948159" y="4421166"/>
                <a:ext cx="78453" cy="169277"/>
              </a:xfrm>
              <a:prstGeom prst="rect">
                <a:avLst/>
              </a:prstGeom>
              <a:noFill/>
            </p:spPr>
            <p:txBody>
              <a:bodyPr wrap="none" lIns="0" tIns="0" rIns="0" bIns="0" rtlCol="0">
                <a:spAutoFit/>
              </a:bodyPr>
              <a:lstStyle/>
              <a:p>
                <a:r>
                  <a:rPr lang="en-US" sz="1100" dirty="0" smtClean="0">
                    <a:latin typeface="Helvetica"/>
                    <a:cs typeface="Helvetica"/>
                  </a:rPr>
                  <a:t>6</a:t>
                </a:r>
                <a:endParaRPr lang="en-US" sz="1100" dirty="0">
                  <a:latin typeface="Helvetica"/>
                  <a:cs typeface="Helvetica"/>
                </a:endParaRPr>
              </a:p>
            </p:txBody>
          </p:sp>
          <p:sp>
            <p:nvSpPr>
              <p:cNvPr id="57" name="TextBox 56"/>
              <p:cNvSpPr txBox="1"/>
              <p:nvPr/>
            </p:nvSpPr>
            <p:spPr>
              <a:xfrm>
                <a:off x="2325048" y="4846738"/>
                <a:ext cx="196099" cy="169277"/>
              </a:xfrm>
              <a:prstGeom prst="rect">
                <a:avLst/>
              </a:prstGeom>
              <a:noFill/>
            </p:spPr>
            <p:txBody>
              <a:bodyPr wrap="none" lIns="0" tIns="0" rIns="0" bIns="0" rtlCol="0">
                <a:spAutoFit/>
              </a:bodyPr>
              <a:lstStyle/>
              <a:p>
                <a:r>
                  <a:rPr lang="en-US" sz="1100" dirty="0" smtClean="0">
                    <a:latin typeface="Helvetica"/>
                    <a:cs typeface="Helvetica"/>
                  </a:rPr>
                  <a:t>0.4</a:t>
                </a:r>
                <a:endParaRPr lang="en-US" sz="1100" dirty="0">
                  <a:latin typeface="Helvetica"/>
                  <a:cs typeface="Helvetica"/>
                </a:endParaRPr>
              </a:p>
            </p:txBody>
          </p:sp>
          <p:sp>
            <p:nvSpPr>
              <p:cNvPr id="58" name="TextBox 57"/>
              <p:cNvSpPr txBox="1"/>
              <p:nvPr/>
            </p:nvSpPr>
            <p:spPr>
              <a:xfrm>
                <a:off x="1676400" y="4846738"/>
                <a:ext cx="516161" cy="169277"/>
              </a:xfrm>
              <a:prstGeom prst="rect">
                <a:avLst/>
              </a:prstGeom>
              <a:noFill/>
            </p:spPr>
            <p:txBody>
              <a:bodyPr wrap="none" lIns="0" tIns="0" rIns="0" bIns="0" rtlCol="0">
                <a:spAutoFit/>
              </a:bodyPr>
              <a:lstStyle/>
              <a:p>
                <a:r>
                  <a:rPr lang="en-US" sz="1100" i="1" dirty="0" err="1" smtClean="0">
                    <a:latin typeface="Times"/>
                    <a:cs typeface="Helvetica"/>
                  </a:rPr>
                  <a:t>u</a:t>
                </a:r>
                <a:r>
                  <a:rPr lang="en-US" sz="1100" dirty="0" smtClean="0">
                    <a:latin typeface="Helvetica"/>
                    <a:cs typeface="Helvetica"/>
                  </a:rPr>
                  <a:t> × 0.01</a:t>
                </a:r>
                <a:endParaRPr lang="en-US" sz="1100" dirty="0">
                  <a:latin typeface="Helvetica"/>
                  <a:cs typeface="Helvetica"/>
                </a:endParaRPr>
              </a:p>
            </p:txBody>
          </p:sp>
          <p:cxnSp>
            <p:nvCxnSpPr>
              <p:cNvPr id="59" name="Straight Arrow Connector 58"/>
              <p:cNvCxnSpPr/>
              <p:nvPr/>
            </p:nvCxnSpPr>
            <p:spPr>
              <a:xfrm>
                <a:off x="2652820" y="4230228"/>
                <a:ext cx="182880" cy="0"/>
              </a:xfrm>
              <a:prstGeom prst="straightConnector1">
                <a:avLst/>
              </a:prstGeom>
              <a:ln w="19050" cmpd="sng">
                <a:solidFill>
                  <a:srgbClr val="FF0000"/>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1858681" y="4118914"/>
                <a:ext cx="222438" cy="211530"/>
              </a:xfrm>
              <a:prstGeom prst="ellipse">
                <a:avLst/>
              </a:prstGeom>
              <a:solidFill>
                <a:srgbClr val="00BB00">
                  <a:alpha val="50000"/>
                </a:srgbClr>
              </a:solidFill>
              <a:ln w="6350">
                <a:solidFill>
                  <a:srgbClr val="0000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dirty="0">
                  <a:solidFill>
                    <a:schemeClr val="tx1"/>
                  </a:solidFill>
                  <a:latin typeface="Helvetica"/>
                  <a:cs typeface="Helvetica"/>
                </a:endParaRPr>
              </a:p>
            </p:txBody>
          </p:sp>
          <p:sp>
            <p:nvSpPr>
              <p:cNvPr id="61" name="TextBox 60"/>
              <p:cNvSpPr txBox="1"/>
              <p:nvPr/>
            </p:nvSpPr>
            <p:spPr>
              <a:xfrm>
                <a:off x="1917818" y="4116493"/>
                <a:ext cx="146366" cy="184666"/>
              </a:xfrm>
              <a:prstGeom prst="rect">
                <a:avLst/>
              </a:prstGeom>
              <a:noFill/>
            </p:spPr>
            <p:txBody>
              <a:bodyPr wrap="none" lIns="0" tIns="0" rIns="0" bIns="0" rtlCol="0">
                <a:spAutoFit/>
              </a:bodyPr>
              <a:lstStyle/>
              <a:p>
                <a:r>
                  <a:rPr lang="en-US" sz="1200" i="1" dirty="0" smtClean="0">
                    <a:latin typeface="Times New Roman"/>
                    <a:cs typeface="Times New Roman"/>
                  </a:rPr>
                  <a:t>R</a:t>
                </a:r>
                <a:endParaRPr lang="en-US" sz="1200" i="1" dirty="0">
                  <a:latin typeface="Times New Roman"/>
                  <a:cs typeface="Times New Roman"/>
                </a:endParaRPr>
              </a:p>
            </p:txBody>
          </p:sp>
          <p:sp>
            <p:nvSpPr>
              <p:cNvPr id="62" name="Oval 61"/>
              <p:cNvSpPr/>
              <p:nvPr/>
            </p:nvSpPr>
            <p:spPr>
              <a:xfrm>
                <a:off x="2400489" y="4118915"/>
                <a:ext cx="222438" cy="211529"/>
              </a:xfrm>
              <a:prstGeom prst="ellipse">
                <a:avLst/>
              </a:prstGeom>
              <a:solidFill>
                <a:srgbClr val="FF0000">
                  <a:alpha val="49000"/>
                </a:srgbClr>
              </a:solidFill>
              <a:ln w="6350">
                <a:solidFill>
                  <a:srgbClr val="0000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dirty="0">
                  <a:solidFill>
                    <a:schemeClr val="tx1"/>
                  </a:solidFill>
                  <a:latin typeface="Helvetica"/>
                  <a:cs typeface="Helvetica"/>
                </a:endParaRPr>
              </a:p>
            </p:txBody>
          </p:sp>
          <p:sp>
            <p:nvSpPr>
              <p:cNvPr id="63" name="TextBox 62"/>
              <p:cNvSpPr txBox="1"/>
              <p:nvPr/>
            </p:nvSpPr>
            <p:spPr>
              <a:xfrm>
                <a:off x="2461759" y="4116493"/>
                <a:ext cx="158013" cy="184666"/>
              </a:xfrm>
              <a:prstGeom prst="rect">
                <a:avLst/>
              </a:prstGeom>
              <a:noFill/>
            </p:spPr>
            <p:txBody>
              <a:bodyPr wrap="none" lIns="0" tIns="0" rIns="0" bIns="0" rtlCol="0">
                <a:spAutoFit/>
              </a:bodyPr>
              <a:lstStyle/>
              <a:p>
                <a:r>
                  <a:rPr lang="en-US" sz="1200" i="1" dirty="0" smtClean="0">
                    <a:latin typeface="Times New Roman"/>
                    <a:cs typeface="Times New Roman"/>
                  </a:rPr>
                  <a:t>A</a:t>
                </a:r>
                <a:endParaRPr lang="en-US" sz="1200" i="1" dirty="0">
                  <a:latin typeface="Times New Roman"/>
                  <a:cs typeface="Times New Roman"/>
                </a:endParaRPr>
              </a:p>
            </p:txBody>
          </p:sp>
          <p:sp>
            <p:nvSpPr>
              <p:cNvPr id="64" name="Oval 63"/>
              <p:cNvSpPr/>
              <p:nvPr/>
            </p:nvSpPr>
            <p:spPr>
              <a:xfrm>
                <a:off x="2126605" y="4572062"/>
                <a:ext cx="222437" cy="211530"/>
              </a:xfrm>
              <a:prstGeom prst="ellipse">
                <a:avLst/>
              </a:prstGeom>
              <a:solidFill>
                <a:srgbClr val="006CFF">
                  <a:alpha val="49000"/>
                </a:srgbClr>
              </a:solidFill>
              <a:ln w="6350">
                <a:solidFill>
                  <a:srgbClr val="0000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dirty="0">
                  <a:solidFill>
                    <a:schemeClr val="tx1"/>
                  </a:solidFill>
                  <a:latin typeface="Helvetica"/>
                  <a:cs typeface="Helvetica"/>
                </a:endParaRPr>
              </a:p>
            </p:txBody>
          </p:sp>
          <p:sp>
            <p:nvSpPr>
              <p:cNvPr id="65" name="TextBox 64"/>
              <p:cNvSpPr txBox="1"/>
              <p:nvPr/>
            </p:nvSpPr>
            <p:spPr>
              <a:xfrm>
                <a:off x="2189189" y="4567399"/>
                <a:ext cx="148936" cy="184666"/>
              </a:xfrm>
              <a:prstGeom prst="rect">
                <a:avLst/>
              </a:prstGeom>
              <a:noFill/>
            </p:spPr>
            <p:txBody>
              <a:bodyPr wrap="none" lIns="0" tIns="0" rIns="0" bIns="0" rtlCol="0">
                <a:spAutoFit/>
              </a:bodyPr>
              <a:lstStyle/>
              <a:p>
                <a:r>
                  <a:rPr lang="en-US" sz="1200" i="1" dirty="0" smtClean="0">
                    <a:latin typeface="Times New Roman"/>
                    <a:cs typeface="Times New Roman"/>
                  </a:rPr>
                  <a:t>I</a:t>
                </a:r>
                <a:r>
                  <a:rPr lang="en-US" sz="1200" i="1" baseline="-25000" dirty="0" smtClean="0">
                    <a:latin typeface="Times New Roman"/>
                    <a:cs typeface="Times New Roman"/>
                  </a:rPr>
                  <a:t>1</a:t>
                </a:r>
                <a:endParaRPr lang="en-US" sz="1200" i="1" dirty="0">
                  <a:latin typeface="Times New Roman"/>
                  <a:cs typeface="Times New Roman"/>
                </a:endParaRPr>
              </a:p>
            </p:txBody>
          </p:sp>
          <p:sp>
            <p:nvSpPr>
              <p:cNvPr id="66" name="Oval 65"/>
              <p:cNvSpPr/>
              <p:nvPr/>
            </p:nvSpPr>
            <p:spPr>
              <a:xfrm>
                <a:off x="2126603" y="5089800"/>
                <a:ext cx="222438" cy="211530"/>
              </a:xfrm>
              <a:prstGeom prst="ellipse">
                <a:avLst/>
              </a:prstGeom>
              <a:solidFill>
                <a:srgbClr val="DF00DF">
                  <a:alpha val="50000"/>
                </a:srgbClr>
              </a:solidFill>
              <a:ln w="6350">
                <a:solidFill>
                  <a:srgbClr val="0000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dirty="0">
                  <a:solidFill>
                    <a:schemeClr val="tx1"/>
                  </a:solidFill>
                  <a:latin typeface="Times New Roman"/>
                  <a:cs typeface="Times New Roman"/>
                </a:endParaRPr>
              </a:p>
            </p:txBody>
          </p:sp>
          <p:sp>
            <p:nvSpPr>
              <p:cNvPr id="67" name="TextBox 66"/>
              <p:cNvSpPr txBox="1"/>
              <p:nvPr/>
            </p:nvSpPr>
            <p:spPr>
              <a:xfrm>
                <a:off x="2186013" y="5078256"/>
                <a:ext cx="148936" cy="184666"/>
              </a:xfrm>
              <a:prstGeom prst="rect">
                <a:avLst/>
              </a:prstGeom>
              <a:noFill/>
            </p:spPr>
            <p:txBody>
              <a:bodyPr wrap="none" lIns="0" tIns="0" rIns="0" bIns="0" rtlCol="0">
                <a:spAutoFit/>
              </a:bodyPr>
              <a:lstStyle/>
              <a:p>
                <a:r>
                  <a:rPr lang="en-US" sz="1200" i="1" dirty="0" smtClean="0">
                    <a:latin typeface="Times New Roman"/>
                    <a:cs typeface="Times New Roman"/>
                  </a:rPr>
                  <a:t>I</a:t>
                </a:r>
                <a:r>
                  <a:rPr lang="en-US" sz="1200" i="1" baseline="-25000" dirty="0" smtClean="0">
                    <a:latin typeface="Times New Roman"/>
                    <a:cs typeface="Times New Roman"/>
                  </a:rPr>
                  <a:t>2</a:t>
                </a:r>
                <a:endParaRPr lang="en-US" sz="1200" i="1" dirty="0">
                  <a:latin typeface="Times New Roman"/>
                  <a:cs typeface="Times New Roman"/>
                </a:endParaRPr>
              </a:p>
            </p:txBody>
          </p:sp>
          <p:grpSp>
            <p:nvGrpSpPr>
              <p:cNvPr id="9" name="Group 67"/>
              <p:cNvGrpSpPr/>
              <p:nvPr/>
            </p:nvGrpSpPr>
            <p:grpSpPr>
              <a:xfrm rot="7218264">
                <a:off x="2273739" y="4443182"/>
                <a:ext cx="256767" cy="46267"/>
                <a:chOff x="1744133" y="3898900"/>
                <a:chExt cx="228600" cy="39794"/>
              </a:xfrm>
            </p:grpSpPr>
            <p:cxnSp>
              <p:nvCxnSpPr>
                <p:cNvPr id="81" name="Straight Connector 80"/>
                <p:cNvCxnSpPr/>
                <p:nvPr/>
              </p:nvCxnSpPr>
              <p:spPr>
                <a:xfrm>
                  <a:off x="1744133" y="3938694"/>
                  <a:ext cx="228600"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1905000" y="3898900"/>
                  <a:ext cx="63500" cy="3979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68"/>
              <p:cNvGrpSpPr/>
              <p:nvPr/>
            </p:nvGrpSpPr>
            <p:grpSpPr>
              <a:xfrm rot="14439770">
                <a:off x="1947485" y="4436832"/>
                <a:ext cx="256767" cy="46267"/>
                <a:chOff x="1744133" y="3898900"/>
                <a:chExt cx="228600" cy="39794"/>
              </a:xfrm>
            </p:grpSpPr>
            <p:cxnSp>
              <p:nvCxnSpPr>
                <p:cNvPr id="79" name="Straight Connector 78"/>
                <p:cNvCxnSpPr/>
                <p:nvPr/>
              </p:nvCxnSpPr>
              <p:spPr>
                <a:xfrm>
                  <a:off x="1744133" y="3938694"/>
                  <a:ext cx="228600"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flipV="1">
                  <a:off x="1905000" y="3898900"/>
                  <a:ext cx="63500" cy="3979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69"/>
              <p:cNvGrpSpPr/>
              <p:nvPr/>
            </p:nvGrpSpPr>
            <p:grpSpPr>
              <a:xfrm>
                <a:off x="2177784" y="4809000"/>
                <a:ext cx="120077" cy="256781"/>
                <a:chOff x="2661782" y="4695132"/>
                <a:chExt cx="103277" cy="228612"/>
              </a:xfrm>
            </p:grpSpPr>
            <p:grpSp>
              <p:nvGrpSpPr>
                <p:cNvPr id="12" name="Group 113"/>
                <p:cNvGrpSpPr/>
                <p:nvPr/>
              </p:nvGrpSpPr>
              <p:grpSpPr>
                <a:xfrm rot="5400000">
                  <a:off x="2630862" y="4789535"/>
                  <a:ext cx="228600" cy="39794"/>
                  <a:chOff x="1744133" y="3898900"/>
                  <a:chExt cx="228600" cy="39794"/>
                </a:xfrm>
              </p:grpSpPr>
              <p:cxnSp>
                <p:nvCxnSpPr>
                  <p:cNvPr id="77" name="Straight Connector 76"/>
                  <p:cNvCxnSpPr/>
                  <p:nvPr/>
                </p:nvCxnSpPr>
                <p:spPr>
                  <a:xfrm>
                    <a:off x="1744133" y="3938694"/>
                    <a:ext cx="228600"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1905000" y="3898900"/>
                    <a:ext cx="63500" cy="3979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14"/>
                <p:cNvGrpSpPr/>
                <p:nvPr/>
              </p:nvGrpSpPr>
              <p:grpSpPr>
                <a:xfrm rot="5400000" flipH="1" flipV="1">
                  <a:off x="2567379" y="4789547"/>
                  <a:ext cx="228600" cy="39794"/>
                  <a:chOff x="1744133" y="3898900"/>
                  <a:chExt cx="228600" cy="39794"/>
                </a:xfrm>
              </p:grpSpPr>
              <p:cxnSp>
                <p:nvCxnSpPr>
                  <p:cNvPr id="75" name="Straight Connector 74"/>
                  <p:cNvCxnSpPr/>
                  <p:nvPr/>
                </p:nvCxnSpPr>
                <p:spPr>
                  <a:xfrm>
                    <a:off x="1744133" y="3938694"/>
                    <a:ext cx="228600"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flipV="1">
                    <a:off x="1905000" y="3898900"/>
                    <a:ext cx="63500" cy="39794"/>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71" name="Straight Arrow Connector 70"/>
              <p:cNvCxnSpPr/>
              <p:nvPr/>
            </p:nvCxnSpPr>
            <p:spPr>
              <a:xfrm>
                <a:off x="1847850" y="4064000"/>
                <a:ext cx="182880" cy="0"/>
              </a:xfrm>
              <a:prstGeom prst="straightConnector1">
                <a:avLst/>
              </a:prstGeom>
              <a:ln w="19050" cmpd="sng">
                <a:solidFill>
                  <a:srgbClr val="FF787C"/>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479550" y="4953000"/>
                <a:ext cx="182880" cy="0"/>
              </a:xfrm>
              <a:prstGeom prst="straightConnector1">
                <a:avLst/>
              </a:prstGeom>
              <a:ln w="19050" cmpd="sng">
                <a:solidFill>
                  <a:srgbClr val="FF787C"/>
                </a:solidFill>
                <a:headEnd type="none"/>
                <a:tailEnd type="triangle" w="sm" len="med"/>
              </a:ln>
              <a:effectLst/>
            </p:spPr>
            <p:style>
              <a:lnRef idx="2">
                <a:schemeClr val="accent1"/>
              </a:lnRef>
              <a:fillRef idx="0">
                <a:schemeClr val="accent1"/>
              </a:fillRef>
              <a:effectRef idx="1">
                <a:schemeClr val="accent1"/>
              </a:effectRef>
              <a:fontRef idx="minor">
                <a:schemeClr val="tx1"/>
              </a:fontRef>
            </p:style>
          </p:cxnSp>
        </p:grpSp>
        <p:pic>
          <p:nvPicPr>
            <p:cNvPr id="52" name="Picture 51" descr="Graph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39" y="1290782"/>
              <a:ext cx="1727200" cy="1181100"/>
            </a:xfrm>
            <a:prstGeom prst="rect">
              <a:avLst/>
            </a:prstGeom>
          </p:spPr>
        </p:pic>
      </p:grpSp>
      <p:pic>
        <p:nvPicPr>
          <p:cNvPr id="3" name="Picture 2" descr="Graph5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95" y="1911007"/>
            <a:ext cx="4254500" cy="4356100"/>
          </a:xfrm>
          <a:prstGeom prst="rect">
            <a:avLst/>
          </a:prstGeom>
        </p:spPr>
      </p:pic>
      <p:pic>
        <p:nvPicPr>
          <p:cNvPr id="5" name="Picture 4" descr="Graph5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95" y="1911007"/>
            <a:ext cx="4254500" cy="4356100"/>
          </a:xfrm>
          <a:prstGeom prst="rect">
            <a:avLst/>
          </a:prstGeom>
        </p:spPr>
      </p:pic>
      <p:sp>
        <p:nvSpPr>
          <p:cNvPr id="86" name="Rectangle 85"/>
          <p:cNvSpPr/>
          <p:nvPr/>
        </p:nvSpPr>
        <p:spPr>
          <a:xfrm>
            <a:off x="644695" y="4673599"/>
            <a:ext cx="5283200" cy="159350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rot="16200000">
            <a:off x="276397" y="3426678"/>
            <a:ext cx="711200" cy="276999"/>
          </a:xfrm>
          <a:prstGeom prst="rect">
            <a:avLst/>
          </a:prstGeom>
          <a:noFill/>
        </p:spPr>
        <p:txBody>
          <a:bodyPr wrap="square" rtlCol="0">
            <a:spAutoFit/>
          </a:bodyPr>
          <a:lstStyle/>
          <a:p>
            <a:r>
              <a:rPr lang="en-US" sz="1200" dirty="0" smtClean="0">
                <a:latin typeface="Helvetica"/>
                <a:cs typeface="Helvetica"/>
              </a:rPr>
              <a:t>Gain</a:t>
            </a:r>
            <a:endParaRPr lang="en-US" sz="1200" dirty="0">
              <a:latin typeface="Helvetica"/>
              <a:cs typeface="Helvetica"/>
            </a:endParaRPr>
          </a:p>
        </p:txBody>
      </p:sp>
      <p:sp>
        <p:nvSpPr>
          <p:cNvPr id="87" name="TextBox 86"/>
          <p:cNvSpPr txBox="1"/>
          <p:nvPr/>
        </p:nvSpPr>
        <p:spPr>
          <a:xfrm rot="16200000">
            <a:off x="290297" y="4179500"/>
            <a:ext cx="711200" cy="276999"/>
          </a:xfrm>
          <a:prstGeom prst="rect">
            <a:avLst/>
          </a:prstGeom>
          <a:noFill/>
        </p:spPr>
        <p:txBody>
          <a:bodyPr wrap="square" rtlCol="0">
            <a:spAutoFit/>
          </a:bodyPr>
          <a:lstStyle/>
          <a:p>
            <a:r>
              <a:rPr lang="en-US" sz="1200" dirty="0" smtClean="0">
                <a:latin typeface="Helvetica"/>
                <a:cs typeface="Helvetica"/>
              </a:rPr>
              <a:t>Output</a:t>
            </a:r>
            <a:endParaRPr lang="en-US" sz="1200" dirty="0">
              <a:latin typeface="Helvetica"/>
              <a:cs typeface="Helvetica"/>
            </a:endParaRPr>
          </a:p>
        </p:txBody>
      </p:sp>
      <p:sp>
        <p:nvSpPr>
          <p:cNvPr id="85" name="Rectangle 84"/>
          <p:cNvSpPr/>
          <p:nvPr/>
        </p:nvSpPr>
        <p:spPr>
          <a:xfrm>
            <a:off x="250995" y="4022378"/>
            <a:ext cx="5676900" cy="65122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50995" y="3505200"/>
            <a:ext cx="5969000" cy="29972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5257800" y="2514600"/>
            <a:ext cx="2457450" cy="646331"/>
          </a:xfrm>
          <a:prstGeom prst="rect">
            <a:avLst/>
          </a:prstGeom>
          <a:noFill/>
        </p:spPr>
        <p:txBody>
          <a:bodyPr wrap="square" rtlCol="0">
            <a:spAutoFit/>
          </a:bodyPr>
          <a:lstStyle/>
          <a:p>
            <a:r>
              <a:rPr lang="en-US" dirty="0" smtClean="0">
                <a:latin typeface="Arial"/>
                <a:cs typeface="Arial"/>
              </a:rPr>
              <a:t>Threshold converts amplitude to mean</a:t>
            </a:r>
            <a:endParaRPr lang="en-US" dirty="0">
              <a:latin typeface="Arial"/>
              <a:cs typeface="Arial"/>
            </a:endParaRPr>
          </a:p>
        </p:txBody>
      </p:sp>
      <p:sp>
        <p:nvSpPr>
          <p:cNvPr id="51" name="TextBox 50"/>
          <p:cNvSpPr txBox="1"/>
          <p:nvPr/>
        </p:nvSpPr>
        <p:spPr>
          <a:xfrm>
            <a:off x="5257800" y="3429000"/>
            <a:ext cx="2819400" cy="646331"/>
          </a:xfrm>
          <a:prstGeom prst="rect">
            <a:avLst/>
          </a:prstGeom>
          <a:noFill/>
        </p:spPr>
        <p:txBody>
          <a:bodyPr wrap="square" rtlCol="0">
            <a:spAutoFit/>
          </a:bodyPr>
          <a:lstStyle/>
          <a:p>
            <a:r>
              <a:rPr lang="en-US" dirty="0" smtClean="0">
                <a:latin typeface="Arial"/>
                <a:cs typeface="Arial"/>
              </a:rPr>
              <a:t>Change in rate constants change kinetics</a:t>
            </a:r>
            <a:endParaRPr lang="en-US" dirty="0">
              <a:latin typeface="Arial"/>
              <a:cs typeface="Arial"/>
            </a:endParaRPr>
          </a:p>
        </p:txBody>
      </p:sp>
      <p:sp>
        <p:nvSpPr>
          <p:cNvPr id="53" name="TextBox 52"/>
          <p:cNvSpPr txBox="1"/>
          <p:nvPr/>
        </p:nvSpPr>
        <p:spPr>
          <a:xfrm>
            <a:off x="5257800" y="4267200"/>
            <a:ext cx="2457450" cy="923330"/>
          </a:xfrm>
          <a:prstGeom prst="rect">
            <a:avLst/>
          </a:prstGeom>
          <a:noFill/>
        </p:spPr>
        <p:txBody>
          <a:bodyPr wrap="square" rtlCol="0">
            <a:spAutoFit/>
          </a:bodyPr>
          <a:lstStyle/>
          <a:p>
            <a:r>
              <a:rPr lang="en-US" dirty="0" smtClean="0">
                <a:latin typeface="Arial"/>
                <a:cs typeface="Arial"/>
              </a:rPr>
              <a:t>Depletion of resting state changes sensitivity</a:t>
            </a:r>
            <a:endParaRPr lang="en-US" dirty="0">
              <a:latin typeface="Arial"/>
              <a:cs typeface="Arial"/>
            </a:endParaRPr>
          </a:p>
        </p:txBody>
      </p:sp>
      <p:sp>
        <p:nvSpPr>
          <p:cNvPr id="68" name="TextBox 67"/>
          <p:cNvSpPr txBox="1"/>
          <p:nvPr/>
        </p:nvSpPr>
        <p:spPr>
          <a:xfrm>
            <a:off x="5257800" y="5410200"/>
            <a:ext cx="2457450" cy="646331"/>
          </a:xfrm>
          <a:prstGeom prst="rect">
            <a:avLst/>
          </a:prstGeom>
          <a:noFill/>
        </p:spPr>
        <p:txBody>
          <a:bodyPr wrap="square" rtlCol="0">
            <a:spAutoFit/>
          </a:bodyPr>
          <a:lstStyle/>
          <a:p>
            <a:r>
              <a:rPr lang="en-US" dirty="0" smtClean="0">
                <a:latin typeface="Arial"/>
                <a:cs typeface="Arial"/>
              </a:rPr>
              <a:t>Inactivated states act as buffers</a:t>
            </a:r>
            <a:endParaRPr lang="en-US" dirty="0">
              <a:latin typeface="Arial"/>
              <a:cs typeface="Arial"/>
            </a:endParaRPr>
          </a:p>
        </p:txBody>
      </p:sp>
    </p:spTree>
    <p:extLst>
      <p:ext uri="{BB962C8B-B14F-4D97-AF65-F5344CB8AC3E}">
        <p14:creationId xmlns:p14="http://schemas.microsoft.com/office/powerpoint/2010/main" val="1164506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8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8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1" grpId="0"/>
      <p:bldP spid="53" grpId="0"/>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7518" y="3520043"/>
            <a:ext cx="6910916" cy="369332"/>
          </a:xfrm>
          <a:prstGeom prst="rect">
            <a:avLst/>
          </a:prstGeom>
          <a:noFill/>
        </p:spPr>
        <p:txBody>
          <a:bodyPr wrap="square" rtlCol="0">
            <a:spAutoFit/>
          </a:bodyPr>
          <a:lstStyle/>
          <a:p>
            <a:r>
              <a:rPr lang="en-US" dirty="0" smtClean="0"/>
              <a:t> Why does the readily releasable pool deplete?</a:t>
            </a:r>
          </a:p>
        </p:txBody>
      </p:sp>
      <p:sp>
        <p:nvSpPr>
          <p:cNvPr id="6" name="TextBox 5"/>
          <p:cNvSpPr txBox="1"/>
          <p:nvPr/>
        </p:nvSpPr>
        <p:spPr>
          <a:xfrm>
            <a:off x="1297518" y="4328608"/>
            <a:ext cx="6910916" cy="369332"/>
          </a:xfrm>
          <a:prstGeom prst="rect">
            <a:avLst/>
          </a:prstGeom>
          <a:noFill/>
        </p:spPr>
        <p:txBody>
          <a:bodyPr wrap="square" rtlCol="0">
            <a:spAutoFit/>
          </a:bodyPr>
          <a:lstStyle/>
          <a:p>
            <a:r>
              <a:rPr lang="en-US" dirty="0" smtClean="0"/>
              <a:t>Why have a recycling pool?</a:t>
            </a:r>
          </a:p>
        </p:txBody>
      </p:sp>
      <p:sp>
        <p:nvSpPr>
          <p:cNvPr id="7" name="TextBox 6"/>
          <p:cNvSpPr txBox="1"/>
          <p:nvPr/>
        </p:nvSpPr>
        <p:spPr>
          <a:xfrm>
            <a:off x="1297518" y="5200215"/>
            <a:ext cx="6910916" cy="369332"/>
          </a:xfrm>
          <a:prstGeom prst="rect">
            <a:avLst/>
          </a:prstGeom>
          <a:noFill/>
        </p:spPr>
        <p:txBody>
          <a:bodyPr wrap="square" rtlCol="0">
            <a:spAutoFit/>
          </a:bodyPr>
          <a:lstStyle/>
          <a:p>
            <a:r>
              <a:rPr lang="en-US" dirty="0" smtClean="0"/>
              <a:t>Why is the reserve pool so large?</a:t>
            </a:r>
          </a:p>
        </p:txBody>
      </p:sp>
      <p:sp>
        <p:nvSpPr>
          <p:cNvPr id="8" name="TextBox 7"/>
          <p:cNvSpPr txBox="1"/>
          <p:nvPr/>
        </p:nvSpPr>
        <p:spPr>
          <a:xfrm>
            <a:off x="1297518" y="5934130"/>
            <a:ext cx="6910916" cy="369332"/>
          </a:xfrm>
          <a:prstGeom prst="rect">
            <a:avLst/>
          </a:prstGeom>
          <a:noFill/>
        </p:spPr>
        <p:txBody>
          <a:bodyPr wrap="square" rtlCol="0">
            <a:spAutoFit/>
          </a:bodyPr>
          <a:lstStyle/>
          <a:p>
            <a:r>
              <a:rPr lang="en-US" dirty="0" smtClean="0"/>
              <a:t>Why is slow vesicle movement calcium dependent?</a:t>
            </a:r>
          </a:p>
        </p:txBody>
      </p:sp>
      <p:sp>
        <p:nvSpPr>
          <p:cNvPr id="10" name="TextBox 9"/>
          <p:cNvSpPr txBox="1"/>
          <p:nvPr/>
        </p:nvSpPr>
        <p:spPr>
          <a:xfrm>
            <a:off x="1297518" y="3841778"/>
            <a:ext cx="6910916" cy="369332"/>
          </a:xfrm>
          <a:prstGeom prst="rect">
            <a:avLst/>
          </a:prstGeom>
          <a:noFill/>
        </p:spPr>
        <p:txBody>
          <a:bodyPr wrap="square" rtlCol="0">
            <a:spAutoFit/>
          </a:bodyPr>
          <a:lstStyle/>
          <a:p>
            <a:r>
              <a:rPr lang="en-US" dirty="0" smtClean="0"/>
              <a:t> 	To produce large changes in gain.</a:t>
            </a:r>
          </a:p>
        </p:txBody>
      </p:sp>
      <p:sp>
        <p:nvSpPr>
          <p:cNvPr id="11" name="TextBox 10"/>
          <p:cNvSpPr txBox="1"/>
          <p:nvPr/>
        </p:nvSpPr>
        <p:spPr>
          <a:xfrm>
            <a:off x="1297518" y="4708549"/>
            <a:ext cx="6910916" cy="923330"/>
          </a:xfrm>
          <a:prstGeom prst="rect">
            <a:avLst/>
          </a:prstGeom>
          <a:noFill/>
        </p:spPr>
        <p:txBody>
          <a:bodyPr wrap="square" rtlCol="0">
            <a:spAutoFit/>
          </a:bodyPr>
          <a:lstStyle/>
          <a:p>
            <a:r>
              <a:rPr lang="en-US" dirty="0" smtClean="0"/>
              <a:t>	To give distinct dynamics for fast and slow adaptation.</a:t>
            </a:r>
          </a:p>
          <a:p>
            <a:endParaRPr lang="en-US" dirty="0" smtClean="0"/>
          </a:p>
          <a:p>
            <a:pPr>
              <a:buFont typeface="Arial"/>
              <a:buChar char="•"/>
            </a:pPr>
            <a:endParaRPr lang="en-US" dirty="0" smtClean="0"/>
          </a:p>
        </p:txBody>
      </p:sp>
      <p:sp>
        <p:nvSpPr>
          <p:cNvPr id="12" name="TextBox 11"/>
          <p:cNvSpPr txBox="1"/>
          <p:nvPr/>
        </p:nvSpPr>
        <p:spPr>
          <a:xfrm>
            <a:off x="1297518" y="5479616"/>
            <a:ext cx="6910916" cy="646331"/>
          </a:xfrm>
          <a:prstGeom prst="rect">
            <a:avLst/>
          </a:prstGeom>
          <a:noFill/>
        </p:spPr>
        <p:txBody>
          <a:bodyPr wrap="square" rtlCol="0">
            <a:spAutoFit/>
          </a:bodyPr>
          <a:lstStyle/>
          <a:p>
            <a:r>
              <a:rPr lang="en-US" dirty="0" smtClean="0"/>
              <a:t>	This may be a natural consequence of slow adaptation.</a:t>
            </a:r>
          </a:p>
          <a:p>
            <a:pPr>
              <a:buFont typeface="Arial"/>
              <a:buChar char="•"/>
            </a:pPr>
            <a:endParaRPr lang="en-US" dirty="0" smtClean="0"/>
          </a:p>
        </p:txBody>
      </p:sp>
      <p:sp>
        <p:nvSpPr>
          <p:cNvPr id="13" name="TextBox 12"/>
          <p:cNvSpPr txBox="1"/>
          <p:nvPr/>
        </p:nvSpPr>
        <p:spPr>
          <a:xfrm>
            <a:off x="1297518" y="6261128"/>
            <a:ext cx="6910916" cy="369332"/>
          </a:xfrm>
          <a:prstGeom prst="rect">
            <a:avLst/>
          </a:prstGeom>
          <a:noFill/>
        </p:spPr>
        <p:txBody>
          <a:bodyPr wrap="square" rtlCol="0">
            <a:spAutoFit/>
          </a:bodyPr>
          <a:lstStyle/>
          <a:p>
            <a:r>
              <a:rPr lang="en-US" dirty="0" smtClean="0"/>
              <a:t>	This may set the slow adaptive timescale.</a:t>
            </a:r>
          </a:p>
        </p:txBody>
      </p:sp>
      <p:pic>
        <p:nvPicPr>
          <p:cNvPr id="14" name="Picture 13"/>
          <p:cNvPicPr>
            <a:picLocks noChangeAspect="1"/>
          </p:cNvPicPr>
          <p:nvPr/>
        </p:nvPicPr>
        <p:blipFill>
          <a:blip r:embed="rId3"/>
          <a:srcRect l="72407" t="17213" r="5871" b="18459"/>
          <a:stretch>
            <a:fillRect/>
          </a:stretch>
        </p:blipFill>
        <p:spPr>
          <a:xfrm>
            <a:off x="3549650" y="1101067"/>
            <a:ext cx="2044700" cy="2118383"/>
          </a:xfrm>
          <a:prstGeom prst="rect">
            <a:avLst/>
          </a:prstGeom>
        </p:spPr>
      </p:pic>
      <p:pic>
        <p:nvPicPr>
          <p:cNvPr id="18" name="Picture 17"/>
          <p:cNvPicPr>
            <a:picLocks noChangeAspect="1"/>
          </p:cNvPicPr>
          <p:nvPr/>
        </p:nvPicPr>
        <p:blipFill>
          <a:blip r:embed="rId4"/>
          <a:srcRect t="20174" r="74025" b="5496"/>
          <a:stretch>
            <a:fillRect/>
          </a:stretch>
        </p:blipFill>
        <p:spPr>
          <a:xfrm>
            <a:off x="901700" y="730250"/>
            <a:ext cx="1193800" cy="2819400"/>
          </a:xfrm>
          <a:prstGeom prst="rect">
            <a:avLst/>
          </a:prstGeom>
        </p:spPr>
      </p:pic>
      <p:sp>
        <p:nvSpPr>
          <p:cNvPr id="15" name="TextBox 14"/>
          <p:cNvSpPr txBox="1"/>
          <p:nvPr/>
        </p:nvSpPr>
        <p:spPr>
          <a:xfrm>
            <a:off x="1270000" y="127000"/>
            <a:ext cx="6457617" cy="430887"/>
          </a:xfrm>
          <a:prstGeom prst="rect">
            <a:avLst/>
          </a:prstGeom>
          <a:noFill/>
        </p:spPr>
        <p:txBody>
          <a:bodyPr wrap="none" rtlCol="0">
            <a:spAutoFit/>
          </a:bodyPr>
          <a:lstStyle/>
          <a:p>
            <a:r>
              <a:rPr lang="en-US" sz="2200" dirty="0" smtClean="0"/>
              <a:t>Theoretical explanations for biophysical properties</a:t>
            </a:r>
            <a:endParaRPr lang="en-US" sz="2200" dirty="0"/>
          </a:p>
        </p:txBody>
      </p:sp>
      <p:sp>
        <p:nvSpPr>
          <p:cNvPr id="19" name="Rectangle 18"/>
          <p:cNvSpPr/>
          <p:nvPr/>
        </p:nvSpPr>
        <p:spPr>
          <a:xfrm>
            <a:off x="1304470" y="2652485"/>
            <a:ext cx="576033" cy="26760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0" name="TextBox 19"/>
          <p:cNvSpPr txBox="1"/>
          <p:nvPr/>
        </p:nvSpPr>
        <p:spPr>
          <a:xfrm>
            <a:off x="1095373" y="2592162"/>
            <a:ext cx="1084539" cy="307777"/>
          </a:xfrm>
          <a:prstGeom prst="rect">
            <a:avLst/>
          </a:prstGeom>
          <a:noFill/>
        </p:spPr>
        <p:txBody>
          <a:bodyPr wrap="none" rtlCol="0">
            <a:spAutoFit/>
          </a:bodyPr>
          <a:lstStyle/>
          <a:p>
            <a:r>
              <a:rPr lang="en-US" sz="1400" dirty="0" smtClean="0"/>
              <a:t>Amplitude</a:t>
            </a:r>
            <a:endParaRPr lang="en-US" sz="1400" dirty="0"/>
          </a:p>
        </p:txBody>
      </p:sp>
      <p:sp>
        <p:nvSpPr>
          <p:cNvPr id="32" name="TextBox 31"/>
          <p:cNvSpPr txBox="1"/>
          <p:nvPr/>
        </p:nvSpPr>
        <p:spPr>
          <a:xfrm>
            <a:off x="7799394" y="2032000"/>
            <a:ext cx="962949" cy="480901"/>
          </a:xfrm>
          <a:prstGeom prst="rect">
            <a:avLst/>
          </a:prstGeom>
          <a:noFill/>
        </p:spPr>
        <p:txBody>
          <a:bodyPr wrap="none" rtlCol="0">
            <a:spAutoFit/>
          </a:bodyPr>
          <a:lstStyle/>
          <a:p>
            <a:pPr algn="ctr">
              <a:lnSpc>
                <a:spcPts val="1500"/>
              </a:lnSpc>
            </a:pPr>
            <a:r>
              <a:rPr lang="en-US" sz="1400" dirty="0" smtClean="0"/>
              <a:t>Recycling</a:t>
            </a:r>
          </a:p>
          <a:p>
            <a:pPr algn="ctr">
              <a:lnSpc>
                <a:spcPts val="1500"/>
              </a:lnSpc>
            </a:pPr>
            <a:r>
              <a:rPr lang="en-US" sz="1400" dirty="0" smtClean="0"/>
              <a:t>pool</a:t>
            </a:r>
          </a:p>
        </p:txBody>
      </p:sp>
      <p:sp>
        <p:nvSpPr>
          <p:cNvPr id="33" name="TextBox 32"/>
          <p:cNvSpPr txBox="1"/>
          <p:nvPr/>
        </p:nvSpPr>
        <p:spPr>
          <a:xfrm>
            <a:off x="7738988" y="812800"/>
            <a:ext cx="1242510" cy="288541"/>
          </a:xfrm>
          <a:prstGeom prst="rect">
            <a:avLst/>
          </a:prstGeom>
          <a:noFill/>
        </p:spPr>
        <p:txBody>
          <a:bodyPr wrap="none" rtlCol="0">
            <a:spAutoFit/>
          </a:bodyPr>
          <a:lstStyle/>
          <a:p>
            <a:pPr algn="ctr">
              <a:lnSpc>
                <a:spcPts val="1500"/>
              </a:lnSpc>
            </a:pPr>
            <a:r>
              <a:rPr lang="en-US" sz="1400" dirty="0" smtClean="0"/>
              <a:t>Reserve pool</a:t>
            </a:r>
          </a:p>
        </p:txBody>
      </p:sp>
      <p:grpSp>
        <p:nvGrpSpPr>
          <p:cNvPr id="2" name="Group 33"/>
          <p:cNvGrpSpPr/>
          <p:nvPr/>
        </p:nvGrpSpPr>
        <p:grpSpPr>
          <a:xfrm>
            <a:off x="6436131" y="833967"/>
            <a:ext cx="1527619" cy="1012234"/>
            <a:chOff x="5811233" y="1849967"/>
            <a:chExt cx="1527619" cy="1012234"/>
          </a:xfrm>
        </p:grpSpPr>
        <p:sp>
          <p:nvSpPr>
            <p:cNvPr id="35" name="Oval 34"/>
            <p:cNvSpPr/>
            <p:nvPr/>
          </p:nvSpPr>
          <p:spPr>
            <a:xfrm>
              <a:off x="5811233" y="1849967"/>
              <a:ext cx="1527619" cy="1012234"/>
            </a:xfrm>
            <a:prstGeom prst="ellipse">
              <a:avLst/>
            </a:prstGeom>
            <a:gradFill flip="none" rotWithShape="1">
              <a:gsLst>
                <a:gs pos="100000">
                  <a:srgbClr val="3366FF"/>
                </a:gs>
                <a:gs pos="0">
                  <a:schemeClr val="bg1"/>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010025" y="2062074"/>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136758" y="1996955"/>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6068944" y="2192158"/>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6077839" y="2089211"/>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204572" y="2127194"/>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6145653" y="2248384"/>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6272386" y="2024092"/>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219115" y="2192158"/>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354742" y="2094781"/>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292577" y="2182186"/>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rot="4233151">
              <a:off x="6308565" y="2195417"/>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rot="4233151">
              <a:off x="6412164" y="2293238"/>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233151">
              <a:off x="6205520" y="2294285"/>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233151">
              <a:off x="6305554" y="2268397"/>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233151">
              <a:off x="6311934" y="2400545"/>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233151">
              <a:off x="6178041" y="2385337"/>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233151">
              <a:off x="6431732" y="2430163"/>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233151">
              <a:off x="6255518" y="2435888"/>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233151">
              <a:off x="6392495" y="2531356"/>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233151">
              <a:off x="6289380" y="2501838"/>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6089366">
              <a:off x="6593811" y="2017154"/>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6089366">
              <a:off x="6632382" y="2154319"/>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6089366">
              <a:off x="6454598" y="2048982"/>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6089366">
              <a:off x="6553710" y="2078204"/>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6089366">
              <a:off x="6491245" y="2194832"/>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6089366">
              <a:off x="6384220" y="2112954"/>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6089366">
              <a:off x="6578773" y="2281823"/>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6089366">
              <a:off x="6424686" y="2196143"/>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6089366">
              <a:off x="6493096" y="2348449"/>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6089366">
              <a:off x="6419826" y="2270119"/>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rot="6089366">
              <a:off x="6860483" y="1997496"/>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6089366">
              <a:off x="6899054" y="2134661"/>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6089366">
              <a:off x="6721270" y="2029324"/>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6089366">
              <a:off x="6820382" y="2058546"/>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6089366">
              <a:off x="6757917" y="2175174"/>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6089366">
              <a:off x="6650892" y="2093296"/>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6089366">
              <a:off x="6845445" y="2262165"/>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6089366">
              <a:off x="6691358" y="2176485"/>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6089366">
              <a:off x="6759768" y="2328791"/>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6089366">
              <a:off x="6686498" y="2250461"/>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6089366">
              <a:off x="6744335" y="2287571"/>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6089366">
              <a:off x="6782906" y="2424736"/>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6089366">
              <a:off x="6605122" y="2319399"/>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6089366">
              <a:off x="6704234" y="2348621"/>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6089366">
              <a:off x="6641769" y="2465249"/>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6089366">
              <a:off x="6534744" y="2383371"/>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6089366">
              <a:off x="6729297" y="2552240"/>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6089366">
              <a:off x="6575210" y="2466560"/>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6089366">
              <a:off x="6643620" y="2618866"/>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rot="6089366">
              <a:off x="6570350" y="2540536"/>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6546367" y="2233745"/>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6284375" y="2290319"/>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6516489" y="2489901"/>
              <a:ext cx="135628" cy="130239"/>
            </a:xfrm>
            <a:prstGeom prst="ellipse">
              <a:avLst/>
            </a:prstGeom>
            <a:solidFill>
              <a:schemeClr val="accent1">
                <a:lumMod val="60000"/>
                <a:lumOff val="40000"/>
              </a:schemeClr>
            </a:solidFill>
            <a:ln>
              <a:solidFill>
                <a:srgbClr val="000000"/>
              </a:solidFill>
            </a:ln>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88"/>
          <p:cNvGrpSpPr/>
          <p:nvPr/>
        </p:nvGrpSpPr>
        <p:grpSpPr>
          <a:xfrm>
            <a:off x="6828603" y="2120676"/>
            <a:ext cx="742675" cy="408401"/>
            <a:chOff x="7193357" y="2996976"/>
            <a:chExt cx="742675" cy="408401"/>
          </a:xfrm>
        </p:grpSpPr>
        <p:sp>
          <p:nvSpPr>
            <p:cNvPr id="90" name="Oval 89"/>
            <p:cNvSpPr/>
            <p:nvPr/>
          </p:nvSpPr>
          <p:spPr>
            <a:xfrm>
              <a:off x="7193357" y="2996976"/>
              <a:ext cx="742675" cy="408401"/>
            </a:xfrm>
            <a:prstGeom prst="ellipse">
              <a:avLst/>
            </a:prstGeom>
            <a:gradFill flip="none" rotWithShape="1">
              <a:gsLst>
                <a:gs pos="93000">
                  <a:srgbClr val="008000"/>
                </a:gs>
                <a:gs pos="0">
                  <a:schemeClr val="bg1"/>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rot="6089366">
              <a:off x="7450050" y="3064296"/>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rot="6089366">
              <a:off x="7488621" y="3201461"/>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rot="6089366">
              <a:off x="7409949" y="3125346"/>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rot="6089366">
              <a:off x="7576084" y="3140375"/>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94"/>
          <p:cNvGrpSpPr/>
          <p:nvPr/>
        </p:nvGrpSpPr>
        <p:grpSpPr>
          <a:xfrm>
            <a:off x="6978396" y="2797876"/>
            <a:ext cx="443088" cy="279757"/>
            <a:chOff x="7360789" y="3699576"/>
            <a:chExt cx="443088" cy="279757"/>
          </a:xfrm>
        </p:grpSpPr>
        <p:sp>
          <p:nvSpPr>
            <p:cNvPr id="96" name="Oval 95"/>
            <p:cNvSpPr/>
            <p:nvPr/>
          </p:nvSpPr>
          <p:spPr>
            <a:xfrm>
              <a:off x="7360789" y="3699576"/>
              <a:ext cx="443088" cy="279757"/>
            </a:xfrm>
            <a:prstGeom prst="ellipse">
              <a:avLst/>
            </a:prstGeom>
            <a:gradFill flip="none" rotWithShape="1">
              <a:gsLst>
                <a:gs pos="72000">
                  <a:schemeClr val="accent6"/>
                </a:gs>
                <a:gs pos="0">
                  <a:schemeClr val="bg1"/>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rot="6089366">
              <a:off x="7488621" y="3760261"/>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rot="6089366">
              <a:off x="7587412" y="3811565"/>
              <a:ext cx="135628" cy="130239"/>
            </a:xfrm>
            <a:prstGeom prst="ellipse">
              <a:avLst/>
            </a:prstGeom>
            <a:solidFill>
              <a:schemeClr val="accent1">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9" name="TextBox 98"/>
          <p:cNvSpPr txBox="1"/>
          <p:nvPr/>
        </p:nvSpPr>
        <p:spPr>
          <a:xfrm>
            <a:off x="7627290" y="2743200"/>
            <a:ext cx="1402410" cy="480901"/>
          </a:xfrm>
          <a:prstGeom prst="rect">
            <a:avLst/>
          </a:prstGeom>
          <a:noFill/>
        </p:spPr>
        <p:txBody>
          <a:bodyPr wrap="none" rtlCol="0">
            <a:spAutoFit/>
          </a:bodyPr>
          <a:lstStyle/>
          <a:p>
            <a:pPr algn="ctr">
              <a:lnSpc>
                <a:spcPts val="1500"/>
              </a:lnSpc>
            </a:pPr>
            <a:r>
              <a:rPr lang="en-US" sz="1400" dirty="0" smtClean="0"/>
              <a:t>Readily</a:t>
            </a:r>
          </a:p>
          <a:p>
            <a:pPr algn="ctr">
              <a:lnSpc>
                <a:spcPts val="1500"/>
              </a:lnSpc>
            </a:pPr>
            <a:r>
              <a:rPr lang="en-US" sz="1400" dirty="0" smtClean="0"/>
              <a:t>releasable pool</a:t>
            </a:r>
          </a:p>
        </p:txBody>
      </p:sp>
      <p:cxnSp>
        <p:nvCxnSpPr>
          <p:cNvPr id="100" name="Straight Arrow Connector 99"/>
          <p:cNvCxnSpPr/>
          <p:nvPr/>
        </p:nvCxnSpPr>
        <p:spPr>
          <a:xfrm rot="5400000">
            <a:off x="7108248" y="2000250"/>
            <a:ext cx="1651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rot="5400000">
            <a:off x="7108248" y="2673350"/>
            <a:ext cx="1651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2" name="Block Arc 101"/>
          <p:cNvSpPr/>
          <p:nvPr/>
        </p:nvSpPr>
        <p:spPr>
          <a:xfrm>
            <a:off x="6504998" y="3327400"/>
            <a:ext cx="1358900" cy="317500"/>
          </a:xfrm>
          <a:prstGeom prst="blockArc">
            <a:avLst>
              <a:gd name="adj1" fmla="val 10800000"/>
              <a:gd name="adj2" fmla="val 0"/>
              <a:gd name="adj3" fmla="val 0"/>
            </a:avLst>
          </a:prstGeom>
          <a:noFill/>
          <a:ln w="762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3" name="Straight Arrow Connector 102"/>
          <p:cNvCxnSpPr/>
          <p:nvPr/>
        </p:nvCxnSpPr>
        <p:spPr>
          <a:xfrm rot="5400000">
            <a:off x="7108248" y="3206750"/>
            <a:ext cx="1651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5023753" y="2696786"/>
            <a:ext cx="1288612" cy="646331"/>
          </a:xfrm>
          <a:prstGeom prst="rect">
            <a:avLst/>
          </a:prstGeom>
          <a:noFill/>
        </p:spPr>
        <p:txBody>
          <a:bodyPr wrap="square" rtlCol="0">
            <a:spAutoFit/>
          </a:bodyPr>
          <a:lstStyle/>
          <a:p>
            <a:r>
              <a:rPr lang="en-US" sz="1200" dirty="0" smtClean="0">
                <a:latin typeface="Helvetica"/>
                <a:cs typeface="Helvetica"/>
              </a:rPr>
              <a:t>Reserve</a:t>
            </a:r>
          </a:p>
          <a:p>
            <a:r>
              <a:rPr lang="en-US" sz="1200" dirty="0" smtClean="0">
                <a:latin typeface="Helvetica"/>
                <a:cs typeface="Helvetica"/>
              </a:rPr>
              <a:t>Recycling</a:t>
            </a:r>
          </a:p>
          <a:p>
            <a:r>
              <a:rPr lang="en-US" sz="1200" dirty="0" smtClean="0">
                <a:latin typeface="Helvetica"/>
                <a:cs typeface="Helvetica"/>
              </a:rPr>
              <a:t>RRP</a:t>
            </a:r>
          </a:p>
        </p:txBody>
      </p:sp>
      <p:sp>
        <p:nvSpPr>
          <p:cNvPr id="150" name="Rectangle 149"/>
          <p:cNvSpPr/>
          <p:nvPr/>
        </p:nvSpPr>
        <p:spPr>
          <a:xfrm>
            <a:off x="3886200" y="1873251"/>
            <a:ext cx="449489" cy="299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4864098" y="1828800"/>
            <a:ext cx="251885" cy="299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4002613" y="1035051"/>
            <a:ext cx="927102" cy="299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4047064" y="2438400"/>
            <a:ext cx="449489" cy="299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516966" y="1056217"/>
            <a:ext cx="304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313758" y="1073211"/>
            <a:ext cx="476259" cy="299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3505200" y="2514600"/>
            <a:ext cx="685800" cy="299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8" name="Straight Arrow Connector 157"/>
          <p:cNvCxnSpPr/>
          <p:nvPr/>
        </p:nvCxnSpPr>
        <p:spPr>
          <a:xfrm>
            <a:off x="4191000" y="1250949"/>
            <a:ext cx="328084" cy="158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4114800" y="2667000"/>
            <a:ext cx="328084" cy="158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4734984" y="2438400"/>
            <a:ext cx="2286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TextBox 160"/>
          <p:cNvSpPr txBox="1"/>
          <p:nvPr/>
        </p:nvSpPr>
        <p:spPr>
          <a:xfrm>
            <a:off x="4138085" y="895353"/>
            <a:ext cx="412593" cy="338554"/>
          </a:xfrm>
          <a:prstGeom prst="rect">
            <a:avLst/>
          </a:prstGeom>
          <a:noFill/>
        </p:spPr>
        <p:txBody>
          <a:bodyPr wrap="none" rtlCol="0">
            <a:spAutoFit/>
          </a:bodyPr>
          <a:lstStyle/>
          <a:p>
            <a:r>
              <a:rPr lang="en-US" sz="1600" dirty="0" smtClean="0">
                <a:latin typeface="Times"/>
                <a:cs typeface="Times"/>
              </a:rPr>
              <a:t>Ca</a:t>
            </a:r>
            <a:endParaRPr lang="en-US" sz="1600" dirty="0">
              <a:latin typeface="Times"/>
              <a:cs typeface="Times"/>
            </a:endParaRPr>
          </a:p>
        </p:txBody>
      </p:sp>
      <p:sp>
        <p:nvSpPr>
          <p:cNvPr id="162" name="TextBox 161"/>
          <p:cNvSpPr txBox="1"/>
          <p:nvPr/>
        </p:nvSpPr>
        <p:spPr>
          <a:xfrm>
            <a:off x="4038600" y="2286000"/>
            <a:ext cx="412593" cy="338554"/>
          </a:xfrm>
          <a:prstGeom prst="rect">
            <a:avLst/>
          </a:prstGeom>
          <a:noFill/>
        </p:spPr>
        <p:txBody>
          <a:bodyPr wrap="none" rtlCol="0">
            <a:spAutoFit/>
          </a:bodyPr>
          <a:lstStyle/>
          <a:p>
            <a:r>
              <a:rPr lang="en-US" sz="1600" dirty="0" smtClean="0">
                <a:latin typeface="Times"/>
                <a:cs typeface="Times"/>
              </a:rPr>
              <a:t>Ca</a:t>
            </a:r>
            <a:endParaRPr lang="en-US" sz="1600" dirty="0">
              <a:latin typeface="Times"/>
              <a:cs typeface="Times"/>
            </a:endParaRPr>
          </a:p>
        </p:txBody>
      </p:sp>
      <p:sp>
        <p:nvSpPr>
          <p:cNvPr id="149" name="Rectangle 148"/>
          <p:cNvSpPr/>
          <p:nvPr/>
        </p:nvSpPr>
        <p:spPr>
          <a:xfrm>
            <a:off x="990600" y="685800"/>
            <a:ext cx="1066800" cy="266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57" name="TextBox 156"/>
          <p:cNvSpPr txBox="1"/>
          <p:nvPr/>
        </p:nvSpPr>
        <p:spPr>
          <a:xfrm>
            <a:off x="685800" y="622300"/>
            <a:ext cx="1777999" cy="307777"/>
          </a:xfrm>
          <a:prstGeom prst="rect">
            <a:avLst/>
          </a:prstGeom>
          <a:noFill/>
        </p:spPr>
        <p:txBody>
          <a:bodyPr wrap="square" rtlCol="0">
            <a:spAutoFit/>
          </a:bodyPr>
          <a:lstStyle/>
          <a:p>
            <a:pPr algn="ctr">
              <a:spcAft>
                <a:spcPts val="6000"/>
              </a:spcAft>
            </a:pPr>
            <a:r>
              <a:rPr lang="en-US" sz="1400" dirty="0" smtClean="0">
                <a:latin typeface="Arial"/>
                <a:cs typeface="Arial"/>
              </a:rPr>
              <a:t>Temporal filtering</a:t>
            </a:r>
            <a:endParaRPr lang="en-US" sz="1400" dirty="0">
              <a:latin typeface="Arial"/>
              <a:cs typeface="Arial"/>
            </a:endParaRPr>
          </a:p>
        </p:txBody>
      </p:sp>
      <p:grpSp>
        <p:nvGrpSpPr>
          <p:cNvPr id="9" name="Group 313"/>
          <p:cNvGrpSpPr/>
          <p:nvPr/>
        </p:nvGrpSpPr>
        <p:grpSpPr>
          <a:xfrm>
            <a:off x="5233617" y="1139096"/>
            <a:ext cx="481848" cy="483906"/>
            <a:chOff x="5566992" y="1139096"/>
            <a:chExt cx="481848" cy="483906"/>
          </a:xfrm>
        </p:grpSpPr>
        <p:sp>
          <p:nvSpPr>
            <p:cNvPr id="315" name="Oval 314"/>
            <p:cNvSpPr/>
            <p:nvPr/>
          </p:nvSpPr>
          <p:spPr>
            <a:xfrm>
              <a:off x="5739443" y="1139096"/>
              <a:ext cx="134376" cy="129036"/>
            </a:xfrm>
            <a:prstGeom prst="ellipse">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Arc 315"/>
            <p:cNvSpPr/>
            <p:nvPr/>
          </p:nvSpPr>
          <p:spPr>
            <a:xfrm>
              <a:off x="5566992" y="1355426"/>
              <a:ext cx="481848" cy="267576"/>
            </a:xfrm>
            <a:prstGeom prst="arc">
              <a:avLst>
                <a:gd name="adj1" fmla="val 12540680"/>
                <a:gd name="adj2" fmla="val 19744784"/>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7" name="Oval 316"/>
            <p:cNvSpPr/>
            <p:nvPr/>
          </p:nvSpPr>
          <p:spPr>
            <a:xfrm>
              <a:off x="5736907" y="1294561"/>
              <a:ext cx="134376" cy="129036"/>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Oval 317"/>
            <p:cNvSpPr/>
            <p:nvPr/>
          </p:nvSpPr>
          <p:spPr>
            <a:xfrm>
              <a:off x="5684859" y="1357962"/>
              <a:ext cx="242967" cy="10311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324"/>
          <p:cNvGrpSpPr/>
          <p:nvPr/>
        </p:nvGrpSpPr>
        <p:grpSpPr>
          <a:xfrm>
            <a:off x="3477295" y="1194890"/>
            <a:ext cx="481848" cy="453473"/>
            <a:chOff x="3477295" y="1194890"/>
            <a:chExt cx="481848" cy="453473"/>
          </a:xfrm>
        </p:grpSpPr>
        <p:sp>
          <p:nvSpPr>
            <p:cNvPr id="326" name="Oval 325"/>
            <p:cNvSpPr/>
            <p:nvPr/>
          </p:nvSpPr>
          <p:spPr>
            <a:xfrm>
              <a:off x="3652471" y="1194890"/>
              <a:ext cx="134376" cy="129036"/>
            </a:xfrm>
            <a:prstGeom prst="ellipse">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Arc 326"/>
            <p:cNvSpPr/>
            <p:nvPr/>
          </p:nvSpPr>
          <p:spPr>
            <a:xfrm>
              <a:off x="3477295" y="1380787"/>
              <a:ext cx="481848" cy="267576"/>
            </a:xfrm>
            <a:prstGeom prst="arc">
              <a:avLst>
                <a:gd name="adj1" fmla="val 12540680"/>
                <a:gd name="adj2" fmla="val 19744784"/>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7" name="Group 333"/>
          <p:cNvGrpSpPr/>
          <p:nvPr/>
        </p:nvGrpSpPr>
        <p:grpSpPr>
          <a:xfrm>
            <a:off x="4818102" y="2070590"/>
            <a:ext cx="481848" cy="676636"/>
            <a:chOff x="4897477" y="1991215"/>
            <a:chExt cx="481848" cy="676636"/>
          </a:xfrm>
        </p:grpSpPr>
        <p:sp>
          <p:nvSpPr>
            <p:cNvPr id="335" name="Arc 334"/>
            <p:cNvSpPr/>
            <p:nvPr/>
          </p:nvSpPr>
          <p:spPr>
            <a:xfrm>
              <a:off x="4897477" y="2400275"/>
              <a:ext cx="481848" cy="267576"/>
            </a:xfrm>
            <a:prstGeom prst="arc">
              <a:avLst>
                <a:gd name="adj1" fmla="val 12540680"/>
                <a:gd name="adj2" fmla="val 19744784"/>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6" name="Oval 335"/>
            <p:cNvSpPr/>
            <p:nvPr/>
          </p:nvSpPr>
          <p:spPr>
            <a:xfrm>
              <a:off x="5075000" y="2182254"/>
              <a:ext cx="134376" cy="129036"/>
            </a:xfrm>
            <a:prstGeom prst="ellipse">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5078385" y="1991215"/>
              <a:ext cx="134376" cy="129036"/>
            </a:xfrm>
            <a:prstGeom prst="ellipse">
              <a:avLst/>
            </a:prstGeom>
            <a:solidFill>
              <a:schemeClr val="tx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340"/>
          <p:cNvGrpSpPr/>
          <p:nvPr/>
        </p:nvGrpSpPr>
        <p:grpSpPr>
          <a:xfrm>
            <a:off x="4721052" y="2788924"/>
            <a:ext cx="481848" cy="853082"/>
            <a:chOff x="4879802" y="3122299"/>
            <a:chExt cx="481848" cy="853082"/>
          </a:xfrm>
        </p:grpSpPr>
        <p:sp>
          <p:nvSpPr>
            <p:cNvPr id="342" name="Arc 341"/>
            <p:cNvSpPr/>
            <p:nvPr/>
          </p:nvSpPr>
          <p:spPr>
            <a:xfrm>
              <a:off x="4879802" y="3707805"/>
              <a:ext cx="481848" cy="267576"/>
            </a:xfrm>
            <a:prstGeom prst="arc">
              <a:avLst>
                <a:gd name="adj1" fmla="val 12540680"/>
                <a:gd name="adj2" fmla="val 19744784"/>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3" name="Oval 342"/>
            <p:cNvSpPr/>
            <p:nvPr/>
          </p:nvSpPr>
          <p:spPr>
            <a:xfrm>
              <a:off x="5044568" y="3512829"/>
              <a:ext cx="134376" cy="129036"/>
            </a:xfrm>
            <a:prstGeom prst="ellipse">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p:cNvSpPr/>
            <p:nvPr/>
          </p:nvSpPr>
          <p:spPr>
            <a:xfrm>
              <a:off x="5043720" y="3304859"/>
              <a:ext cx="134376" cy="129036"/>
            </a:xfrm>
            <a:prstGeom prst="ellipse">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5042885" y="3122299"/>
              <a:ext cx="134376" cy="129036"/>
            </a:xfrm>
            <a:prstGeom prst="ellipse">
              <a:avLst/>
            </a:prstGeom>
            <a:solidFill>
              <a:schemeClr val="tx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4977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p:cNvPicPr>
            <a:picLocks noChangeAspect="1"/>
          </p:cNvPicPr>
          <p:nvPr/>
        </p:nvPicPr>
        <p:blipFill>
          <a:blip r:embed="rId2">
            <a:extLst>
              <a:ext uri="{28A0092B-C50C-407E-A947-70E740481C1C}">
                <a14:useLocalDpi xmlns:a14="http://schemas.microsoft.com/office/drawing/2010/main" val="0"/>
              </a:ext>
            </a:extLst>
          </a:blip>
          <a:srcRect l="50417" t="5565" b="54359"/>
          <a:stretch>
            <a:fillRect/>
          </a:stretch>
        </p:blipFill>
        <p:spPr bwMode="auto">
          <a:xfrm>
            <a:off x="2183518" y="2768160"/>
            <a:ext cx="3544888"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8669" y="853635"/>
            <a:ext cx="574992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728406" y="610747"/>
            <a:ext cx="1855788" cy="1168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749" name="TextBox 7"/>
          <p:cNvSpPr txBox="1">
            <a:spLocks noChangeArrowheads="1"/>
          </p:cNvSpPr>
          <p:nvPr/>
        </p:nvSpPr>
        <p:spPr bwMode="auto">
          <a:xfrm flipH="1">
            <a:off x="5696656" y="3199960"/>
            <a:ext cx="2590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a:t>Residual calcium as a mechanism for increased release</a:t>
            </a:r>
          </a:p>
        </p:txBody>
      </p:sp>
      <p:pic>
        <p:nvPicPr>
          <p:cNvPr id="3" name="Picture 2" descr="Screen Shot 2016-05-20 at 11.22.5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669" y="5433573"/>
            <a:ext cx="6642100" cy="1016000"/>
          </a:xfrm>
          <a:prstGeom prst="rect">
            <a:avLst/>
          </a:prstGeom>
        </p:spPr>
      </p:pic>
      <p:sp>
        <p:nvSpPr>
          <p:cNvPr id="8" name="TextBox 3"/>
          <p:cNvSpPr txBox="1">
            <a:spLocks noChangeArrowheads="1"/>
          </p:cNvSpPr>
          <p:nvPr/>
        </p:nvSpPr>
        <p:spPr bwMode="auto">
          <a:xfrm>
            <a:off x="1190625" y="235743"/>
            <a:ext cx="7045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dirty="0"/>
              <a:t>Short-term synaptic plasticity – synaptic facilitation</a:t>
            </a:r>
          </a:p>
        </p:txBody>
      </p:sp>
    </p:spTree>
    <p:extLst>
      <p:ext uri="{BB962C8B-B14F-4D97-AF65-F5344CB8AC3E}">
        <p14:creationId xmlns:p14="http://schemas.microsoft.com/office/powerpoint/2010/main" val="21048085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5392" y="5877750"/>
            <a:ext cx="4172937" cy="646331"/>
          </a:xfrm>
          <a:prstGeom prst="rect">
            <a:avLst/>
          </a:prstGeom>
          <a:noFill/>
        </p:spPr>
        <p:txBody>
          <a:bodyPr wrap="none" rtlCol="0">
            <a:spAutoFit/>
          </a:bodyPr>
          <a:lstStyle/>
          <a:p>
            <a:r>
              <a:rPr lang="en-US" dirty="0" smtClean="0"/>
              <a:t>Synaptic theory of working memory</a:t>
            </a:r>
          </a:p>
          <a:p>
            <a:r>
              <a:rPr lang="en-US" dirty="0" err="1" smtClean="0"/>
              <a:t>Mongillo</a:t>
            </a:r>
            <a:r>
              <a:rPr lang="en-US" dirty="0" smtClean="0"/>
              <a:t>, Barak &amp; </a:t>
            </a:r>
            <a:r>
              <a:rPr lang="en-US" dirty="0" err="1" smtClean="0"/>
              <a:t>Tsodyks</a:t>
            </a:r>
            <a:r>
              <a:rPr lang="en-US" dirty="0" smtClean="0"/>
              <a:t>, 2008</a:t>
            </a:r>
            <a:endParaRPr lang="en-US" dirty="0"/>
          </a:p>
        </p:txBody>
      </p:sp>
      <p:pic>
        <p:nvPicPr>
          <p:cNvPr id="4" name="Picture 3" descr="Screen Shot 2016-05-23 at 10.10.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74" y="505861"/>
            <a:ext cx="8739926" cy="2624094"/>
          </a:xfrm>
          <a:prstGeom prst="rect">
            <a:avLst/>
          </a:prstGeom>
        </p:spPr>
      </p:pic>
      <p:pic>
        <p:nvPicPr>
          <p:cNvPr id="5" name="Picture 4" descr="Screen Shot 2016-05-23 at 10.10.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528" y="3290879"/>
            <a:ext cx="5339472" cy="2098391"/>
          </a:xfrm>
          <a:prstGeom prst="rect">
            <a:avLst/>
          </a:prstGeom>
        </p:spPr>
      </p:pic>
      <p:sp>
        <p:nvSpPr>
          <p:cNvPr id="7" name="TextBox 6"/>
          <p:cNvSpPr txBox="1"/>
          <p:nvPr/>
        </p:nvSpPr>
        <p:spPr>
          <a:xfrm>
            <a:off x="1654965" y="225820"/>
            <a:ext cx="6391493" cy="369332"/>
          </a:xfrm>
          <a:prstGeom prst="rect">
            <a:avLst/>
          </a:prstGeom>
          <a:noFill/>
        </p:spPr>
        <p:txBody>
          <a:bodyPr wrap="none" rtlCol="0">
            <a:spAutoFit/>
          </a:bodyPr>
          <a:lstStyle/>
          <a:p>
            <a:r>
              <a:rPr lang="en-US" dirty="0" smtClean="0"/>
              <a:t>Proposal for synaptic facilitation in short-term memory</a:t>
            </a:r>
            <a:endParaRPr lang="en-US" dirty="0"/>
          </a:p>
        </p:txBody>
      </p:sp>
      <p:grpSp>
        <p:nvGrpSpPr>
          <p:cNvPr id="13" name="Group 12"/>
          <p:cNvGrpSpPr/>
          <p:nvPr/>
        </p:nvGrpSpPr>
        <p:grpSpPr>
          <a:xfrm>
            <a:off x="286662" y="3453120"/>
            <a:ext cx="3048925" cy="886955"/>
            <a:chOff x="286662" y="3453120"/>
            <a:chExt cx="3048925" cy="886955"/>
          </a:xfrm>
        </p:grpSpPr>
        <p:sp>
          <p:nvSpPr>
            <p:cNvPr id="8" name="TextBox 7"/>
            <p:cNvSpPr txBox="1"/>
            <p:nvPr/>
          </p:nvSpPr>
          <p:spPr>
            <a:xfrm>
              <a:off x="286662" y="3453120"/>
              <a:ext cx="2995118" cy="369332"/>
            </a:xfrm>
            <a:prstGeom prst="rect">
              <a:avLst/>
            </a:prstGeom>
            <a:noFill/>
          </p:spPr>
          <p:txBody>
            <a:bodyPr wrap="none" rtlCol="0">
              <a:spAutoFit/>
            </a:bodyPr>
            <a:lstStyle/>
            <a:p>
              <a:r>
                <a:rPr lang="en-US" dirty="0" smtClean="0"/>
                <a:t>Release &amp; Replenishment</a:t>
              </a:r>
              <a:endParaRPr lang="en-US" dirty="0"/>
            </a:p>
          </p:txBody>
        </p:sp>
        <p:pic>
          <p:nvPicPr>
            <p:cNvPr id="10" name="Picture 9" descr="Screen Shot 2016-05-23 at 10.10.35 AM.png"/>
            <p:cNvPicPr>
              <a:picLocks noChangeAspect="1"/>
            </p:cNvPicPr>
            <p:nvPr/>
          </p:nvPicPr>
          <p:blipFill rotWithShape="1">
            <a:blip r:embed="rId2">
              <a:extLst>
                <a:ext uri="{28A0092B-C50C-407E-A947-70E740481C1C}">
                  <a14:useLocalDpi xmlns:a14="http://schemas.microsoft.com/office/drawing/2010/main" val="0"/>
                </a:ext>
              </a:extLst>
            </a:blip>
            <a:srcRect l="19174" t="54596" r="46331" b="25362"/>
            <a:stretch/>
          </p:blipFill>
          <p:spPr>
            <a:xfrm>
              <a:off x="320729" y="3814139"/>
              <a:ext cx="3014858" cy="525936"/>
            </a:xfrm>
            <a:prstGeom prst="rect">
              <a:avLst/>
            </a:prstGeom>
          </p:spPr>
        </p:pic>
      </p:grpSp>
      <p:grpSp>
        <p:nvGrpSpPr>
          <p:cNvPr id="14" name="Group 13"/>
          <p:cNvGrpSpPr/>
          <p:nvPr/>
        </p:nvGrpSpPr>
        <p:grpSpPr>
          <a:xfrm>
            <a:off x="179608" y="4432539"/>
            <a:ext cx="3386904" cy="992038"/>
            <a:chOff x="179608" y="4432539"/>
            <a:chExt cx="3386904" cy="992038"/>
          </a:xfrm>
        </p:grpSpPr>
        <p:pic>
          <p:nvPicPr>
            <p:cNvPr id="9" name="Picture 8" descr="Screen Shot 2016-05-23 at 10.10.35 AM.png"/>
            <p:cNvPicPr>
              <a:picLocks noChangeAspect="1"/>
            </p:cNvPicPr>
            <p:nvPr/>
          </p:nvPicPr>
          <p:blipFill rotWithShape="1">
            <a:blip r:embed="rId2">
              <a:extLst>
                <a:ext uri="{28A0092B-C50C-407E-A947-70E740481C1C}">
                  <a14:useLocalDpi xmlns:a14="http://schemas.microsoft.com/office/drawing/2010/main" val="0"/>
                </a:ext>
              </a:extLst>
            </a:blip>
            <a:srcRect l="19321" t="76105" r="41927"/>
            <a:stretch/>
          </p:blipFill>
          <p:spPr>
            <a:xfrm>
              <a:off x="179608" y="4797552"/>
              <a:ext cx="3386904" cy="627025"/>
            </a:xfrm>
            <a:prstGeom prst="rect">
              <a:avLst/>
            </a:prstGeom>
          </p:spPr>
        </p:pic>
        <p:sp>
          <p:nvSpPr>
            <p:cNvPr id="11" name="TextBox 10"/>
            <p:cNvSpPr txBox="1"/>
            <p:nvPr/>
          </p:nvSpPr>
          <p:spPr>
            <a:xfrm>
              <a:off x="951850" y="4432539"/>
              <a:ext cx="1406229" cy="369332"/>
            </a:xfrm>
            <a:prstGeom prst="rect">
              <a:avLst/>
            </a:prstGeom>
            <a:noFill/>
          </p:spPr>
          <p:txBody>
            <a:bodyPr wrap="none" rtlCol="0">
              <a:spAutoFit/>
            </a:bodyPr>
            <a:lstStyle/>
            <a:p>
              <a:r>
                <a:rPr lang="en-US" dirty="0" smtClean="0"/>
                <a:t>Facilitation</a:t>
              </a:r>
              <a:endParaRPr lang="en-US" dirty="0"/>
            </a:p>
          </p:txBody>
        </p:sp>
      </p:grpSp>
      <p:sp>
        <p:nvSpPr>
          <p:cNvPr id="12" name="Rectangle 11"/>
          <p:cNvSpPr/>
          <p:nvPr/>
        </p:nvSpPr>
        <p:spPr>
          <a:xfrm>
            <a:off x="2098246" y="1841350"/>
            <a:ext cx="3412563" cy="14495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2242680" y="2024300"/>
            <a:ext cx="3159839" cy="646331"/>
          </a:xfrm>
          <a:prstGeom prst="rect">
            <a:avLst/>
          </a:prstGeom>
          <a:noFill/>
        </p:spPr>
        <p:txBody>
          <a:bodyPr wrap="none" rtlCol="0">
            <a:spAutoFit/>
          </a:bodyPr>
          <a:lstStyle/>
          <a:p>
            <a:r>
              <a:rPr lang="en-US" dirty="0" smtClean="0"/>
              <a:t>x : ~ N    (vesicles)</a:t>
            </a:r>
          </a:p>
          <a:p>
            <a:r>
              <a:rPr lang="en-US" dirty="0" smtClean="0"/>
              <a:t>U : ~ p (release probability</a:t>
            </a:r>
            <a:endParaRPr lang="en-US" dirty="0"/>
          </a:p>
        </p:txBody>
      </p:sp>
    </p:spTree>
    <p:extLst>
      <p:ext uri="{BB962C8B-B14F-4D97-AF65-F5344CB8AC3E}">
        <p14:creationId xmlns:p14="http://schemas.microsoft.com/office/powerpoint/2010/main" val="34276264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0435" y="1805279"/>
            <a:ext cx="304800" cy="13716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2" name="TextBox 5"/>
          <p:cNvSpPr txBox="1">
            <a:spLocks noChangeArrowheads="1"/>
          </p:cNvSpPr>
          <p:nvPr/>
        </p:nvSpPr>
        <p:spPr bwMode="auto">
          <a:xfrm>
            <a:off x="1219200" y="381000"/>
            <a:ext cx="6632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a:t>Synaptic transmission as a matrix multiplication</a:t>
            </a:r>
          </a:p>
        </p:txBody>
      </p:sp>
      <p:sp>
        <p:nvSpPr>
          <p:cNvPr id="25603" name="TextBox 6"/>
          <p:cNvSpPr txBox="1">
            <a:spLocks noChangeArrowheads="1"/>
          </p:cNvSpPr>
          <p:nvPr/>
        </p:nvSpPr>
        <p:spPr bwMode="auto">
          <a:xfrm>
            <a:off x="3808435" y="1119479"/>
            <a:ext cx="182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algn="ctr" eaLnBrk="1" hangingPunct="1"/>
            <a:r>
              <a:rPr lang="en-US" sz="1800"/>
              <a:t>Input X, column vector</a:t>
            </a:r>
          </a:p>
        </p:txBody>
      </p:sp>
      <p:sp>
        <p:nvSpPr>
          <p:cNvPr id="25604" name="TextBox 7"/>
          <p:cNvSpPr txBox="1">
            <a:spLocks noChangeArrowheads="1"/>
          </p:cNvSpPr>
          <p:nvPr/>
        </p:nvSpPr>
        <p:spPr bwMode="auto">
          <a:xfrm>
            <a:off x="4570435" y="3176879"/>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1</a:t>
            </a:r>
          </a:p>
        </p:txBody>
      </p:sp>
      <p:sp>
        <p:nvSpPr>
          <p:cNvPr id="25605" name="TextBox 8"/>
          <p:cNvSpPr txBox="1">
            <a:spLocks noChangeArrowheads="1"/>
          </p:cNvSpPr>
          <p:nvPr/>
        </p:nvSpPr>
        <p:spPr bwMode="auto">
          <a:xfrm>
            <a:off x="4138635" y="2286292"/>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n</a:t>
            </a:r>
          </a:p>
        </p:txBody>
      </p:sp>
      <p:sp>
        <p:nvSpPr>
          <p:cNvPr id="25606" name="TextBox 9"/>
          <p:cNvSpPr txBox="1">
            <a:spLocks noChangeArrowheads="1"/>
          </p:cNvSpPr>
          <p:nvPr/>
        </p:nvSpPr>
        <p:spPr bwMode="auto">
          <a:xfrm>
            <a:off x="5599135" y="1132179"/>
            <a:ext cx="1866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algn="ctr" eaLnBrk="1" hangingPunct="1"/>
            <a:r>
              <a:rPr lang="en-US" sz="1800"/>
              <a:t>Output Y, column vector</a:t>
            </a:r>
          </a:p>
        </p:txBody>
      </p:sp>
      <p:sp>
        <p:nvSpPr>
          <p:cNvPr id="11" name="Rectangle 10"/>
          <p:cNvSpPr/>
          <p:nvPr/>
        </p:nvSpPr>
        <p:spPr>
          <a:xfrm>
            <a:off x="6323035" y="1805279"/>
            <a:ext cx="304800" cy="9906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8" name="TextBox 11"/>
          <p:cNvSpPr txBox="1">
            <a:spLocks noChangeArrowheads="1"/>
          </p:cNvSpPr>
          <p:nvPr/>
        </p:nvSpPr>
        <p:spPr bwMode="auto">
          <a:xfrm>
            <a:off x="6323035" y="2795879"/>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1</a:t>
            </a:r>
          </a:p>
        </p:txBody>
      </p:sp>
      <p:sp>
        <p:nvSpPr>
          <p:cNvPr id="25609" name="TextBox 12"/>
          <p:cNvSpPr txBox="1">
            <a:spLocks noChangeArrowheads="1"/>
          </p:cNvSpPr>
          <p:nvPr/>
        </p:nvSpPr>
        <p:spPr bwMode="auto">
          <a:xfrm>
            <a:off x="5903935" y="2235492"/>
            <a:ext cx="376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m</a:t>
            </a:r>
          </a:p>
        </p:txBody>
      </p:sp>
      <p:sp>
        <p:nvSpPr>
          <p:cNvPr id="25610" name="TextBox 14"/>
          <p:cNvSpPr txBox="1">
            <a:spLocks noChangeArrowheads="1"/>
          </p:cNvSpPr>
          <p:nvPr/>
        </p:nvSpPr>
        <p:spPr bwMode="auto">
          <a:xfrm>
            <a:off x="7463556" y="1115963"/>
            <a:ext cx="1600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algn="ctr" eaLnBrk="1" hangingPunct="1"/>
            <a:r>
              <a:rPr lang="en-US" sz="1800" dirty="0"/>
              <a:t>Matrix of synapses W</a:t>
            </a:r>
          </a:p>
        </p:txBody>
      </p:sp>
      <p:sp>
        <p:nvSpPr>
          <p:cNvPr id="16" name="Rectangle 15"/>
          <p:cNvSpPr/>
          <p:nvPr/>
        </p:nvSpPr>
        <p:spPr>
          <a:xfrm>
            <a:off x="7466035" y="1794167"/>
            <a:ext cx="1424589" cy="100171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12" name="TextBox 16"/>
          <p:cNvSpPr txBox="1">
            <a:spLocks noChangeArrowheads="1"/>
          </p:cNvSpPr>
          <p:nvPr/>
        </p:nvSpPr>
        <p:spPr bwMode="auto">
          <a:xfrm>
            <a:off x="6946863" y="2279476"/>
            <a:ext cx="4001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dirty="0"/>
              <a:t>m</a:t>
            </a:r>
            <a:endParaRPr lang="en-US" sz="1800" dirty="0"/>
          </a:p>
        </p:txBody>
      </p:sp>
      <p:sp>
        <p:nvSpPr>
          <p:cNvPr id="25613" name="TextBox 17"/>
          <p:cNvSpPr txBox="1">
            <a:spLocks noChangeArrowheads="1"/>
          </p:cNvSpPr>
          <p:nvPr/>
        </p:nvSpPr>
        <p:spPr bwMode="auto">
          <a:xfrm>
            <a:off x="8033836" y="2863018"/>
            <a:ext cx="3279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dirty="0" smtClean="0"/>
              <a:t>n</a:t>
            </a:r>
            <a:endParaRPr lang="en-US" sz="1800" dirty="0"/>
          </a:p>
        </p:txBody>
      </p:sp>
      <p:sp>
        <p:nvSpPr>
          <p:cNvPr id="21" name="Rectangle 20"/>
          <p:cNvSpPr/>
          <p:nvPr/>
        </p:nvSpPr>
        <p:spPr bwMode="auto">
          <a:xfrm>
            <a:off x="1827235" y="4648200"/>
            <a:ext cx="1524000" cy="1066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16" name="TextBox 21"/>
          <p:cNvSpPr txBox="1">
            <a:spLocks noChangeArrowheads="1"/>
          </p:cNvSpPr>
          <p:nvPr/>
        </p:nvSpPr>
        <p:spPr bwMode="auto">
          <a:xfrm>
            <a:off x="1446235" y="4953000"/>
            <a:ext cx="400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m</a:t>
            </a:r>
          </a:p>
        </p:txBody>
      </p:sp>
      <p:sp>
        <p:nvSpPr>
          <p:cNvPr id="25617" name="TextBox 22"/>
          <p:cNvSpPr txBox="1">
            <a:spLocks noChangeArrowheads="1"/>
          </p:cNvSpPr>
          <p:nvPr/>
        </p:nvSpPr>
        <p:spPr bwMode="auto">
          <a:xfrm>
            <a:off x="2436835" y="5791200"/>
            <a:ext cx="328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n</a:t>
            </a:r>
          </a:p>
        </p:txBody>
      </p:sp>
      <p:sp>
        <p:nvSpPr>
          <p:cNvPr id="25618" name="TextBox 29"/>
          <p:cNvSpPr txBox="1">
            <a:spLocks noChangeArrowheads="1"/>
          </p:cNvSpPr>
          <p:nvPr/>
        </p:nvSpPr>
        <p:spPr bwMode="auto">
          <a:xfrm>
            <a:off x="6818335" y="4279900"/>
            <a:ext cx="328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Y</a:t>
            </a:r>
          </a:p>
        </p:txBody>
      </p:sp>
      <p:sp>
        <p:nvSpPr>
          <p:cNvPr id="25619" name="TextBox 30"/>
          <p:cNvSpPr txBox="1">
            <a:spLocks noChangeArrowheads="1"/>
          </p:cNvSpPr>
          <p:nvPr/>
        </p:nvSpPr>
        <p:spPr bwMode="auto">
          <a:xfrm>
            <a:off x="2436835" y="4267200"/>
            <a:ext cx="842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dirty="0" smtClean="0"/>
              <a:t>W</a:t>
            </a:r>
            <a:endParaRPr lang="en-US" sz="1800" baseline="-25000" dirty="0"/>
          </a:p>
        </p:txBody>
      </p:sp>
      <p:sp>
        <p:nvSpPr>
          <p:cNvPr id="30" name="Rectangle 29"/>
          <p:cNvSpPr/>
          <p:nvPr/>
        </p:nvSpPr>
        <p:spPr>
          <a:xfrm>
            <a:off x="4570435" y="4648200"/>
            <a:ext cx="304800" cy="13716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21" name="TextBox 7"/>
          <p:cNvSpPr txBox="1">
            <a:spLocks noChangeArrowheads="1"/>
          </p:cNvSpPr>
          <p:nvPr/>
        </p:nvSpPr>
        <p:spPr bwMode="auto">
          <a:xfrm>
            <a:off x="4570435" y="60198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1</a:t>
            </a:r>
          </a:p>
        </p:txBody>
      </p:sp>
      <p:sp>
        <p:nvSpPr>
          <p:cNvPr id="25622" name="TextBox 8"/>
          <p:cNvSpPr txBox="1">
            <a:spLocks noChangeArrowheads="1"/>
          </p:cNvSpPr>
          <p:nvPr/>
        </p:nvSpPr>
        <p:spPr bwMode="auto">
          <a:xfrm>
            <a:off x="4138635" y="512921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n</a:t>
            </a:r>
          </a:p>
        </p:txBody>
      </p:sp>
      <p:sp>
        <p:nvSpPr>
          <p:cNvPr id="25623" name="TextBox 30"/>
          <p:cNvSpPr txBox="1">
            <a:spLocks noChangeArrowheads="1"/>
          </p:cNvSpPr>
          <p:nvPr/>
        </p:nvSpPr>
        <p:spPr bwMode="auto">
          <a:xfrm>
            <a:off x="4489473" y="4278313"/>
            <a:ext cx="842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X</a:t>
            </a:r>
          </a:p>
        </p:txBody>
      </p:sp>
      <p:sp>
        <p:nvSpPr>
          <p:cNvPr id="35" name="Rectangle 34"/>
          <p:cNvSpPr/>
          <p:nvPr/>
        </p:nvSpPr>
        <p:spPr>
          <a:xfrm>
            <a:off x="6856435" y="4724400"/>
            <a:ext cx="304800" cy="9906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25" name="TextBox 11"/>
          <p:cNvSpPr txBox="1">
            <a:spLocks noChangeArrowheads="1"/>
          </p:cNvSpPr>
          <p:nvPr/>
        </p:nvSpPr>
        <p:spPr bwMode="auto">
          <a:xfrm>
            <a:off x="6856435" y="5791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1</a:t>
            </a:r>
          </a:p>
        </p:txBody>
      </p:sp>
      <p:sp>
        <p:nvSpPr>
          <p:cNvPr id="25626" name="TextBox 12"/>
          <p:cNvSpPr txBox="1">
            <a:spLocks noChangeArrowheads="1"/>
          </p:cNvSpPr>
          <p:nvPr/>
        </p:nvSpPr>
        <p:spPr bwMode="auto">
          <a:xfrm>
            <a:off x="6399235" y="5029200"/>
            <a:ext cx="376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m</a:t>
            </a:r>
          </a:p>
        </p:txBody>
      </p:sp>
      <p:sp>
        <p:nvSpPr>
          <p:cNvPr id="25627" name="TextBox 18"/>
          <p:cNvSpPr txBox="1">
            <a:spLocks noChangeArrowheads="1"/>
          </p:cNvSpPr>
          <p:nvPr/>
        </p:nvSpPr>
        <p:spPr bwMode="auto">
          <a:xfrm>
            <a:off x="5649935" y="5040313"/>
            <a:ext cx="368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t>= </a:t>
            </a:r>
          </a:p>
        </p:txBody>
      </p:sp>
      <p:pic>
        <p:nvPicPr>
          <p:cNvPr id="29" name="Picture 6" descr="hippo rolls array"/>
          <p:cNvPicPr>
            <a:picLocks noChangeAspect="1" noChangeArrowheads="1"/>
          </p:cNvPicPr>
          <p:nvPr/>
        </p:nvPicPr>
        <p:blipFill rotWithShape="1">
          <a:blip r:embed="rId3">
            <a:lum bright="-18000" contrast="48000"/>
            <a:extLst>
              <a:ext uri="{28A0092B-C50C-407E-A947-70E740481C1C}">
                <a14:useLocalDpi xmlns:a14="http://schemas.microsoft.com/office/drawing/2010/main" val="0"/>
              </a:ext>
            </a:extLst>
          </a:blip>
          <a:srcRect l="18124" r="19949" b="31288"/>
          <a:stretch/>
        </p:blipFill>
        <p:spPr bwMode="auto">
          <a:xfrm>
            <a:off x="356087" y="900737"/>
            <a:ext cx="3393497" cy="269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98001" y="963971"/>
            <a:ext cx="341986" cy="369332"/>
          </a:xfrm>
          <a:prstGeom prst="rect">
            <a:avLst/>
          </a:prstGeom>
          <a:noFill/>
        </p:spPr>
        <p:txBody>
          <a:bodyPr wrap="none" rtlCol="0">
            <a:spAutoFit/>
          </a:bodyPr>
          <a:lstStyle/>
          <a:p>
            <a:r>
              <a:rPr lang="en-US" dirty="0"/>
              <a:t>X</a:t>
            </a:r>
          </a:p>
        </p:txBody>
      </p:sp>
      <p:sp>
        <p:nvSpPr>
          <p:cNvPr id="3" name="TextBox 2"/>
          <p:cNvSpPr txBox="1"/>
          <p:nvPr/>
        </p:nvSpPr>
        <p:spPr>
          <a:xfrm>
            <a:off x="1888395" y="3309429"/>
            <a:ext cx="328485" cy="369332"/>
          </a:xfrm>
          <a:prstGeom prst="rect">
            <a:avLst/>
          </a:prstGeom>
          <a:noFill/>
        </p:spPr>
        <p:txBody>
          <a:bodyPr wrap="none" rtlCol="0">
            <a:spAutoFit/>
          </a:bodyPr>
          <a:lstStyle/>
          <a:p>
            <a:r>
              <a:rPr lang="en-US" dirty="0" smtClean="0"/>
              <a:t>Y</a:t>
            </a:r>
            <a:endParaRPr lang="en-US" dirty="0"/>
          </a:p>
        </p:txBody>
      </p:sp>
      <p:sp>
        <p:nvSpPr>
          <p:cNvPr id="4" name="TextBox 3"/>
          <p:cNvSpPr txBox="1"/>
          <p:nvPr/>
        </p:nvSpPr>
        <p:spPr>
          <a:xfrm>
            <a:off x="1426997" y="858081"/>
            <a:ext cx="382136" cy="369332"/>
          </a:xfrm>
          <a:prstGeom prst="rect">
            <a:avLst/>
          </a:prstGeom>
          <a:noFill/>
        </p:spPr>
        <p:txBody>
          <a:bodyPr wrap="none" rtlCol="0">
            <a:spAutoFit/>
          </a:bodyPr>
          <a:lstStyle/>
          <a:p>
            <a:r>
              <a:rPr lang="en-US" dirty="0" smtClean="0"/>
              <a:t>W</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4257866427"/>
              </p:ext>
            </p:extLst>
          </p:nvPr>
        </p:nvGraphicFramePr>
        <p:xfrm>
          <a:off x="5371674" y="3854887"/>
          <a:ext cx="1419251" cy="630778"/>
        </p:xfrm>
        <a:graphic>
          <a:graphicData uri="http://schemas.openxmlformats.org/presentationml/2006/ole">
            <mc:AlternateContent xmlns:mc="http://schemas.openxmlformats.org/markup-compatibility/2006">
              <mc:Choice xmlns:v="urn:schemas-microsoft-com:vml" Requires="v">
                <p:oleObj spid="_x0000_s1050" name="Equation" r:id="rId4" imgW="800100" imgH="355600" progId="Equation.DSMT4">
                  <p:embed/>
                </p:oleObj>
              </mc:Choice>
              <mc:Fallback>
                <p:oleObj name="Equation" r:id="rId4" imgW="800100" imgH="355600" progId="Equation.DSMT4">
                  <p:embed/>
                  <p:pic>
                    <p:nvPicPr>
                      <p:cNvPr id="0" name=""/>
                      <p:cNvPicPr/>
                      <p:nvPr/>
                    </p:nvPicPr>
                    <p:blipFill>
                      <a:blip r:embed="rId5"/>
                      <a:stretch>
                        <a:fillRect/>
                      </a:stretch>
                    </p:blipFill>
                    <p:spPr>
                      <a:xfrm>
                        <a:off x="5371674" y="3854887"/>
                        <a:ext cx="1419251" cy="63077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845035389"/>
              </p:ext>
            </p:extLst>
          </p:nvPr>
        </p:nvGraphicFramePr>
        <p:xfrm>
          <a:off x="3410706" y="3938880"/>
          <a:ext cx="1159729" cy="339433"/>
        </p:xfrm>
        <a:graphic>
          <a:graphicData uri="http://schemas.openxmlformats.org/presentationml/2006/ole">
            <mc:AlternateContent xmlns:mc="http://schemas.openxmlformats.org/markup-compatibility/2006">
              <mc:Choice xmlns:v="urn:schemas-microsoft-com:vml" Requires="v">
                <p:oleObj spid="_x0000_s1051" name="Equation" r:id="rId6" imgW="520700" imgH="152400" progId="Equation.DSMT4">
                  <p:embed/>
                </p:oleObj>
              </mc:Choice>
              <mc:Fallback>
                <p:oleObj name="Equation" r:id="rId6" imgW="520700" imgH="152400" progId="Equation.DSMT4">
                  <p:embed/>
                  <p:pic>
                    <p:nvPicPr>
                      <p:cNvPr id="0" name=""/>
                      <p:cNvPicPr/>
                      <p:nvPr/>
                    </p:nvPicPr>
                    <p:blipFill>
                      <a:blip r:embed="rId7"/>
                      <a:stretch>
                        <a:fillRect/>
                      </a:stretch>
                    </p:blipFill>
                    <p:spPr>
                      <a:xfrm>
                        <a:off x="3410706" y="3938880"/>
                        <a:ext cx="1159729" cy="339433"/>
                      </a:xfrm>
                      <a:prstGeom prst="rect">
                        <a:avLst/>
                      </a:prstGeom>
                    </p:spPr>
                  </p:pic>
                </p:oleObj>
              </mc:Fallback>
            </mc:AlternateContent>
          </a:graphicData>
        </a:graphic>
      </p:graphicFrame>
    </p:spTree>
    <p:extLst>
      <p:ext uri="{BB962C8B-B14F-4D97-AF65-F5344CB8AC3E}">
        <p14:creationId xmlns:p14="http://schemas.microsoft.com/office/powerpoint/2010/main" val="36545339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descr="PCD2773_0020"/>
          <p:cNvPicPr>
            <a:picLocks noChangeAspect="1" noChangeArrowheads="1"/>
          </p:cNvPicPr>
          <p:nvPr/>
        </p:nvPicPr>
        <p:blipFill>
          <a:blip r:embed="rId3">
            <a:lum contrast="24000"/>
            <a:extLst>
              <a:ext uri="{28A0092B-C50C-407E-A947-70E740481C1C}">
                <a14:useLocalDpi xmlns:a14="http://schemas.microsoft.com/office/drawing/2010/main" val="0"/>
              </a:ext>
            </a:extLst>
          </a:blip>
          <a:srcRect l="6641" t="23047" r="1953" b="27734"/>
          <a:stretch>
            <a:fillRect/>
          </a:stretch>
        </p:blipFill>
        <p:spPr bwMode="auto">
          <a:xfrm>
            <a:off x="366713" y="136525"/>
            <a:ext cx="8567737"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6" name="Group 3"/>
          <p:cNvGrpSpPr>
            <a:grpSpLocks/>
          </p:cNvGrpSpPr>
          <p:nvPr/>
        </p:nvGrpSpPr>
        <p:grpSpPr bwMode="auto">
          <a:xfrm>
            <a:off x="596900" y="2354263"/>
            <a:ext cx="8188325" cy="755650"/>
            <a:chOff x="376" y="1483"/>
            <a:chExt cx="5158" cy="476"/>
          </a:xfrm>
        </p:grpSpPr>
        <p:sp>
          <p:nvSpPr>
            <p:cNvPr id="42006" name="AutoShape 4"/>
            <p:cNvSpPr>
              <a:spLocks noChangeArrowheads="1"/>
            </p:cNvSpPr>
            <p:nvPr/>
          </p:nvSpPr>
          <p:spPr bwMode="auto">
            <a:xfrm>
              <a:off x="376" y="1726"/>
              <a:ext cx="4496" cy="233"/>
            </a:xfrm>
            <a:prstGeom prst="roundRect">
              <a:avLst>
                <a:gd name="adj" fmla="val 16667"/>
              </a:avLst>
            </a:prstGeom>
            <a:solidFill>
              <a:srgbClr val="FF0000">
                <a:alpha val="45097"/>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007" name="AutoShape 5"/>
            <p:cNvSpPr>
              <a:spLocks noChangeArrowheads="1"/>
            </p:cNvSpPr>
            <p:nvPr/>
          </p:nvSpPr>
          <p:spPr bwMode="auto">
            <a:xfrm>
              <a:off x="4690" y="1483"/>
              <a:ext cx="844" cy="212"/>
            </a:xfrm>
            <a:prstGeom prst="roundRect">
              <a:avLst>
                <a:gd name="adj" fmla="val 16667"/>
              </a:avLst>
            </a:prstGeom>
            <a:solidFill>
              <a:srgbClr val="FF0000">
                <a:alpha val="45097"/>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41987" name="Oval 6"/>
          <p:cNvSpPr>
            <a:spLocks noChangeArrowheads="1"/>
          </p:cNvSpPr>
          <p:nvPr/>
        </p:nvSpPr>
        <p:spPr bwMode="auto">
          <a:xfrm>
            <a:off x="3273554" y="988193"/>
            <a:ext cx="457200" cy="457200"/>
          </a:xfrm>
          <a:prstGeom prst="ellipse">
            <a:avLst/>
          </a:prstGeom>
          <a:solidFill>
            <a:schemeClr val="accent1"/>
          </a:solidFill>
          <a:ln w="9525">
            <a:solidFill>
              <a:schemeClr val="tx1"/>
            </a:solidFill>
            <a:round/>
            <a:headEnd/>
            <a:tailEnd/>
          </a:ln>
        </p:spPr>
        <p:txBody>
          <a:bodyPr wrap="none" anchor="ctr"/>
          <a:lstStyle/>
          <a:p>
            <a:pPr algn="ctr"/>
            <a:r>
              <a:rPr lang="en-US">
                <a:latin typeface="Arial" charset="0"/>
              </a:rPr>
              <a:t>A</a:t>
            </a:r>
          </a:p>
        </p:txBody>
      </p:sp>
      <p:sp>
        <p:nvSpPr>
          <p:cNvPr id="41988" name="Oval 7"/>
          <p:cNvSpPr>
            <a:spLocks noChangeArrowheads="1"/>
          </p:cNvSpPr>
          <p:nvPr/>
        </p:nvSpPr>
        <p:spPr bwMode="auto">
          <a:xfrm>
            <a:off x="5035679" y="1013593"/>
            <a:ext cx="457200" cy="457200"/>
          </a:xfrm>
          <a:prstGeom prst="ellipse">
            <a:avLst/>
          </a:prstGeom>
          <a:solidFill>
            <a:schemeClr val="accent1"/>
          </a:solidFill>
          <a:ln w="9525">
            <a:solidFill>
              <a:schemeClr val="tx1"/>
            </a:solidFill>
            <a:round/>
            <a:headEnd/>
            <a:tailEnd/>
          </a:ln>
        </p:spPr>
        <p:txBody>
          <a:bodyPr wrap="none" anchor="ctr"/>
          <a:lstStyle/>
          <a:p>
            <a:pPr algn="ctr"/>
            <a:r>
              <a:rPr lang="en-US">
                <a:latin typeface="Arial" charset="0"/>
              </a:rPr>
              <a:t>B</a:t>
            </a:r>
          </a:p>
        </p:txBody>
      </p:sp>
      <p:sp>
        <p:nvSpPr>
          <p:cNvPr id="41989" name="Line 8"/>
          <p:cNvSpPr>
            <a:spLocks noChangeShapeType="1"/>
          </p:cNvSpPr>
          <p:nvPr/>
        </p:nvSpPr>
        <p:spPr bwMode="auto">
          <a:xfrm>
            <a:off x="3714879" y="1235843"/>
            <a:ext cx="1193800" cy="0"/>
          </a:xfrm>
          <a:prstGeom prst="line">
            <a:avLst/>
          </a:prstGeom>
          <a:noFill/>
          <a:ln w="25400">
            <a:solidFill>
              <a:schemeClr val="tx1"/>
            </a:solidFill>
            <a:round/>
            <a:headEnd/>
            <a:tailEnd type="stealth" w="med" len="sm"/>
          </a:ln>
          <a:extLst>
            <a:ext uri="{909E8E84-426E-40dd-AFC4-6F175D3DCCD1}">
              <a14:hiddenFill xmlns:a14="http://schemas.microsoft.com/office/drawing/2010/main">
                <a:noFill/>
              </a14:hiddenFill>
            </a:ext>
          </a:extLst>
        </p:spPr>
        <p:txBody>
          <a:bodyPr wrap="none" anchor="ctr"/>
          <a:lstStyle/>
          <a:p>
            <a:endParaRPr lang="en-US"/>
          </a:p>
        </p:txBody>
      </p:sp>
      <p:grpSp>
        <p:nvGrpSpPr>
          <p:cNvPr id="41990" name="Group 32"/>
          <p:cNvGrpSpPr>
            <a:grpSpLocks/>
          </p:cNvGrpSpPr>
          <p:nvPr/>
        </p:nvGrpSpPr>
        <p:grpSpPr bwMode="auto">
          <a:xfrm>
            <a:off x="1190625" y="3889375"/>
            <a:ext cx="6931025" cy="1009650"/>
            <a:chOff x="750" y="2081"/>
            <a:chExt cx="4366" cy="636"/>
          </a:xfrm>
        </p:grpSpPr>
        <p:grpSp>
          <p:nvGrpSpPr>
            <p:cNvPr id="42001" name="Group 9"/>
            <p:cNvGrpSpPr>
              <a:grpSpLocks/>
            </p:cNvGrpSpPr>
            <p:nvPr/>
          </p:nvGrpSpPr>
          <p:grpSpPr bwMode="auto">
            <a:xfrm>
              <a:off x="750" y="2099"/>
              <a:ext cx="4366" cy="618"/>
              <a:chOff x="750" y="2099"/>
              <a:chExt cx="4366" cy="618"/>
            </a:xfrm>
          </p:grpSpPr>
          <p:sp>
            <p:nvSpPr>
              <p:cNvPr id="42004" name="Text Box 10"/>
              <p:cNvSpPr txBox="1">
                <a:spLocks noChangeArrowheads="1"/>
              </p:cNvSpPr>
              <p:nvPr/>
            </p:nvSpPr>
            <p:spPr bwMode="auto">
              <a:xfrm>
                <a:off x="2014" y="2099"/>
                <a:ext cx="16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a:latin typeface="Arial" charset="0"/>
                  </a:rPr>
                  <a:t>Hebbian plasticity</a:t>
                </a:r>
              </a:p>
            </p:txBody>
          </p:sp>
          <p:sp>
            <p:nvSpPr>
              <p:cNvPr id="42005" name="Text Box 11"/>
              <p:cNvSpPr txBox="1">
                <a:spLocks noChangeArrowheads="1"/>
              </p:cNvSpPr>
              <p:nvPr/>
            </p:nvSpPr>
            <p:spPr bwMode="auto">
              <a:xfrm>
                <a:off x="750" y="2429"/>
                <a:ext cx="43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a:latin typeface="Arial" charset="0"/>
                  </a:rPr>
                  <a:t>A excites B: Coincidence leads to greater release </a:t>
                </a:r>
              </a:p>
            </p:txBody>
          </p:sp>
        </p:grpSp>
        <p:sp>
          <p:nvSpPr>
            <p:cNvPr id="42003" name="Text Box 23"/>
            <p:cNvSpPr txBox="1">
              <a:spLocks noChangeArrowheads="1"/>
            </p:cNvSpPr>
            <p:nvPr/>
          </p:nvSpPr>
          <p:spPr bwMode="auto">
            <a:xfrm>
              <a:off x="4475" y="2081"/>
              <a:ext cx="1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endParaRPr lang="en-US"/>
            </a:p>
          </p:txBody>
        </p:sp>
      </p:grpSp>
      <p:graphicFrame>
        <p:nvGraphicFramePr>
          <p:cNvPr id="2" name="Object 1"/>
          <p:cNvGraphicFramePr>
            <a:graphicFrameLocks noChangeAspect="1"/>
          </p:cNvGraphicFramePr>
          <p:nvPr>
            <p:extLst>
              <p:ext uri="{D42A27DB-BD31-4B8C-83A1-F6EECF244321}">
                <p14:modId xmlns:p14="http://schemas.microsoft.com/office/powerpoint/2010/main" val="2620400985"/>
              </p:ext>
            </p:extLst>
          </p:nvPr>
        </p:nvGraphicFramePr>
        <p:xfrm>
          <a:off x="3663178" y="5195212"/>
          <a:ext cx="1808693" cy="862607"/>
        </p:xfrm>
        <a:graphic>
          <a:graphicData uri="http://schemas.openxmlformats.org/presentationml/2006/ole">
            <mc:AlternateContent xmlns:mc="http://schemas.openxmlformats.org/markup-compatibility/2006">
              <mc:Choice xmlns:v="urn:schemas-microsoft-com:vml" Requires="v">
                <p:oleObj spid="_x0000_s6203" name="Equation" r:id="rId4" imgW="825500" imgH="393700" progId="Equation.DSMT4">
                  <p:embed/>
                </p:oleObj>
              </mc:Choice>
              <mc:Fallback>
                <p:oleObj name="Equation" r:id="rId4" imgW="825500" imgH="393700" progId="Equation.DSMT4">
                  <p:embed/>
                  <p:pic>
                    <p:nvPicPr>
                      <p:cNvPr id="0" name=""/>
                      <p:cNvPicPr/>
                      <p:nvPr/>
                    </p:nvPicPr>
                    <p:blipFill>
                      <a:blip r:embed="rId5"/>
                      <a:stretch>
                        <a:fillRect/>
                      </a:stretch>
                    </p:blipFill>
                    <p:spPr>
                      <a:xfrm>
                        <a:off x="3663178" y="5195212"/>
                        <a:ext cx="1808693" cy="862607"/>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628971568"/>
              </p:ext>
            </p:extLst>
          </p:nvPr>
        </p:nvGraphicFramePr>
        <p:xfrm>
          <a:off x="4396556" y="771933"/>
          <a:ext cx="584200" cy="445105"/>
        </p:xfrm>
        <a:graphic>
          <a:graphicData uri="http://schemas.openxmlformats.org/presentationml/2006/ole">
            <mc:AlternateContent xmlns:mc="http://schemas.openxmlformats.org/markup-compatibility/2006">
              <mc:Choice xmlns:v="urn:schemas-microsoft-com:vml" Requires="v">
                <p:oleObj spid="_x0000_s6204" name="Equation" r:id="rId6" imgW="266700" imgH="203200" progId="Equation.DSMT4">
                  <p:embed/>
                </p:oleObj>
              </mc:Choice>
              <mc:Fallback>
                <p:oleObj name="Equation" r:id="rId6" imgW="266700" imgH="203200" progId="Equation.DSMT4">
                  <p:embed/>
                  <p:pic>
                    <p:nvPicPr>
                      <p:cNvPr id="0" name=""/>
                      <p:cNvPicPr/>
                      <p:nvPr/>
                    </p:nvPicPr>
                    <p:blipFill>
                      <a:blip r:embed="rId7"/>
                      <a:stretch>
                        <a:fillRect/>
                      </a:stretch>
                    </p:blipFill>
                    <p:spPr>
                      <a:xfrm>
                        <a:off x="4396556" y="771933"/>
                        <a:ext cx="584200" cy="445105"/>
                      </a:xfrm>
                      <a:prstGeom prst="rect">
                        <a:avLst/>
                      </a:prstGeom>
                    </p:spPr>
                  </p:pic>
                </p:oleObj>
              </mc:Fallback>
            </mc:AlternateContent>
          </a:graphicData>
        </a:graphic>
      </p:graphicFrame>
    </p:spTree>
    <p:extLst>
      <p:ext uri="{BB962C8B-B14F-4D97-AF65-F5344CB8AC3E}">
        <p14:creationId xmlns:p14="http://schemas.microsoft.com/office/powerpoint/2010/main" val="404686480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2398" y="1417638"/>
            <a:ext cx="3902357" cy="3757527"/>
          </a:xfrm>
          <a:prstGeom prst="rect">
            <a:avLst/>
          </a:prstGeom>
        </p:spPr>
      </p:pic>
      <p:pic>
        <p:nvPicPr>
          <p:cNvPr id="4" name="Picture 3"/>
          <p:cNvPicPr>
            <a:picLocks noChangeAspect="1"/>
          </p:cNvPicPr>
          <p:nvPr/>
        </p:nvPicPr>
        <p:blipFill>
          <a:blip r:embed="rId3"/>
          <a:stretch>
            <a:fillRect/>
          </a:stretch>
        </p:blipFill>
        <p:spPr>
          <a:xfrm>
            <a:off x="4782999" y="1417638"/>
            <a:ext cx="3902357" cy="3757527"/>
          </a:xfrm>
          <a:prstGeom prst="rect">
            <a:avLst/>
          </a:prstGeom>
        </p:spPr>
      </p:pic>
      <p:sp>
        <p:nvSpPr>
          <p:cNvPr id="11" name="Rectangle 10"/>
          <p:cNvSpPr/>
          <p:nvPr/>
        </p:nvSpPr>
        <p:spPr>
          <a:xfrm>
            <a:off x="4387596" y="2999151"/>
            <a:ext cx="320730" cy="33610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13277" y="236152"/>
            <a:ext cx="8072079" cy="492443"/>
          </a:xfrm>
          <a:prstGeom prst="rect">
            <a:avLst/>
          </a:prstGeom>
          <a:noFill/>
        </p:spPr>
        <p:txBody>
          <a:bodyPr wrap="none" rtlCol="0">
            <a:spAutoFit/>
          </a:bodyPr>
          <a:lstStyle/>
          <a:p>
            <a:r>
              <a:rPr lang="en-US" sz="2600" dirty="0" smtClean="0"/>
              <a:t>The visual system adapts to the mean luminance</a:t>
            </a:r>
            <a:endParaRPr lang="en-US" sz="2600" dirty="0"/>
          </a:p>
        </p:txBody>
      </p:sp>
    </p:spTree>
    <p:extLst>
      <p:ext uri="{BB962C8B-B14F-4D97-AF65-F5344CB8AC3E}">
        <p14:creationId xmlns:p14="http://schemas.microsoft.com/office/powerpoint/2010/main" val="76749534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584200" y="3175"/>
            <a:ext cx="8051800" cy="838200"/>
          </a:xfrm>
        </p:spPr>
        <p:txBody>
          <a:bodyPr/>
          <a:lstStyle/>
          <a:p>
            <a:pPr eaLnBrk="1" hangingPunct="1"/>
            <a:r>
              <a:rPr lang="en-US" sz="2400" dirty="0">
                <a:latin typeface="Arial" charset="0"/>
              </a:rPr>
              <a:t>Hebbian spike timing </a:t>
            </a:r>
            <a:r>
              <a:rPr lang="en-US" sz="2400" dirty="0" smtClean="0">
                <a:latin typeface="Arial" charset="0"/>
              </a:rPr>
              <a:t>plasticity (STDP) </a:t>
            </a:r>
            <a:endParaRPr lang="en-US" dirty="0">
              <a:latin typeface="Arial" charset="0"/>
            </a:endParaRPr>
          </a:p>
        </p:txBody>
      </p:sp>
      <p:sp>
        <p:nvSpPr>
          <p:cNvPr id="52226" name="Text Box 3"/>
          <p:cNvSpPr txBox="1">
            <a:spLocks noChangeArrowheads="1"/>
          </p:cNvSpPr>
          <p:nvPr/>
        </p:nvSpPr>
        <p:spPr bwMode="auto">
          <a:xfrm>
            <a:off x="2755900" y="708025"/>
            <a:ext cx="3589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algn="ctr" eaLnBrk="1" hangingPunct="1">
              <a:spcBef>
                <a:spcPct val="50000"/>
              </a:spcBef>
            </a:pPr>
            <a:r>
              <a:rPr lang="en-US" sz="1800">
                <a:solidFill>
                  <a:schemeClr val="tx2"/>
                </a:solidFill>
              </a:rPr>
              <a:t>hippocampal neurons</a:t>
            </a:r>
          </a:p>
        </p:txBody>
      </p:sp>
      <p:pic>
        <p:nvPicPr>
          <p:cNvPr id="52227" name="Picture 4" descr="hippo bi poo"/>
          <p:cNvPicPr>
            <a:picLocks noChangeAspect="1" noChangeArrowheads="1"/>
          </p:cNvPicPr>
          <p:nvPr/>
        </p:nvPicPr>
        <p:blipFill>
          <a:blip r:embed="rId3">
            <a:lum contrast="42000"/>
            <a:extLst>
              <a:ext uri="{28A0092B-C50C-407E-A947-70E740481C1C}">
                <a14:useLocalDpi xmlns:a14="http://schemas.microsoft.com/office/drawing/2010/main" val="0"/>
              </a:ext>
            </a:extLst>
          </a:blip>
          <a:srcRect l="8318" t="25359" r="13927"/>
          <a:stretch>
            <a:fillRect/>
          </a:stretch>
        </p:blipFill>
        <p:spPr bwMode="auto">
          <a:xfrm>
            <a:off x="2238376" y="1244600"/>
            <a:ext cx="3815292" cy="388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Text Box 5"/>
          <p:cNvSpPr txBox="1">
            <a:spLocks noChangeArrowheads="1"/>
          </p:cNvSpPr>
          <p:nvPr/>
        </p:nvSpPr>
        <p:spPr bwMode="auto">
          <a:xfrm>
            <a:off x="6477353" y="5876925"/>
            <a:ext cx="3894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spcBef>
                <a:spcPct val="50000"/>
              </a:spcBef>
            </a:pPr>
            <a:r>
              <a:rPr lang="en-US" sz="2000" dirty="0"/>
              <a:t>Bi &amp; Poo (1998)</a:t>
            </a:r>
            <a:endParaRPr lang="en-US" sz="1800" dirty="0"/>
          </a:p>
        </p:txBody>
      </p:sp>
      <p:sp>
        <p:nvSpPr>
          <p:cNvPr id="52229" name="Line 6"/>
          <p:cNvSpPr>
            <a:spLocks noChangeShapeType="1"/>
          </p:cNvSpPr>
          <p:nvPr/>
        </p:nvSpPr>
        <p:spPr bwMode="auto">
          <a:xfrm flipH="1" flipV="1">
            <a:off x="4453468" y="5266443"/>
            <a:ext cx="1600200" cy="0"/>
          </a:xfrm>
          <a:prstGeom prst="line">
            <a:avLst/>
          </a:prstGeom>
          <a:noFill/>
          <a:ln w="25400">
            <a:solidFill>
              <a:srgbClr val="FF0000"/>
            </a:solidFill>
            <a:round/>
            <a:headEnd type="stealth" w="med" len="sm"/>
            <a:tailEnd/>
          </a:ln>
          <a:extLst>
            <a:ext uri="{909E8E84-426E-40dd-AFC4-6F175D3DCCD1}">
              <a14:hiddenFill xmlns:a14="http://schemas.microsoft.com/office/drawing/2010/main">
                <a:noFill/>
              </a14:hiddenFill>
            </a:ext>
          </a:extLst>
        </p:spPr>
        <p:txBody>
          <a:bodyPr wrap="none" anchor="ctr"/>
          <a:lstStyle/>
          <a:p>
            <a:endParaRPr lang="en-US"/>
          </a:p>
        </p:txBody>
      </p:sp>
      <p:sp>
        <p:nvSpPr>
          <p:cNvPr id="52230" name="Line 7"/>
          <p:cNvSpPr>
            <a:spLocks noChangeShapeType="1"/>
          </p:cNvSpPr>
          <p:nvPr/>
        </p:nvSpPr>
        <p:spPr bwMode="auto">
          <a:xfrm>
            <a:off x="4458231" y="5217230"/>
            <a:ext cx="0" cy="106363"/>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231" name="Text Box 14"/>
          <p:cNvSpPr txBox="1">
            <a:spLocks noChangeArrowheads="1"/>
          </p:cNvSpPr>
          <p:nvPr/>
        </p:nvSpPr>
        <p:spPr bwMode="auto">
          <a:xfrm>
            <a:off x="5577418" y="5277555"/>
            <a:ext cx="177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sz="1800">
                <a:solidFill>
                  <a:srgbClr val="FF0000"/>
                </a:solidFill>
              </a:rPr>
              <a:t>Pre before Post</a:t>
            </a:r>
          </a:p>
        </p:txBody>
      </p:sp>
      <p:graphicFrame>
        <p:nvGraphicFramePr>
          <p:cNvPr id="3" name="Object 2"/>
          <p:cNvGraphicFramePr>
            <a:graphicFrameLocks noChangeAspect="1"/>
          </p:cNvGraphicFramePr>
          <p:nvPr>
            <p:extLst>
              <p:ext uri="{D42A27DB-BD31-4B8C-83A1-F6EECF244321}">
                <p14:modId xmlns:p14="http://schemas.microsoft.com/office/powerpoint/2010/main" val="1108642562"/>
              </p:ext>
            </p:extLst>
          </p:nvPr>
        </p:nvGraphicFramePr>
        <p:xfrm>
          <a:off x="766365" y="5248209"/>
          <a:ext cx="3343720" cy="791262"/>
        </p:xfrm>
        <a:graphic>
          <a:graphicData uri="http://schemas.openxmlformats.org/presentationml/2006/ole">
            <mc:AlternateContent xmlns:mc="http://schemas.openxmlformats.org/markup-compatibility/2006">
              <mc:Choice xmlns:v="urn:schemas-microsoft-com:vml" Requires="v">
                <p:oleObj spid="_x0000_s4182" name="Equation" r:id="rId4" imgW="1663700" imgH="393700" progId="Equation.DSMT4">
                  <p:embed/>
                </p:oleObj>
              </mc:Choice>
              <mc:Fallback>
                <p:oleObj name="Equation" r:id="rId4" imgW="1663700" imgH="393700" progId="Equation.DSMT4">
                  <p:embed/>
                  <p:pic>
                    <p:nvPicPr>
                      <p:cNvPr id="0" name=""/>
                      <p:cNvPicPr/>
                      <p:nvPr/>
                    </p:nvPicPr>
                    <p:blipFill>
                      <a:blip r:embed="rId5"/>
                      <a:stretch>
                        <a:fillRect/>
                      </a:stretch>
                    </p:blipFill>
                    <p:spPr>
                      <a:xfrm>
                        <a:off x="766365" y="5248209"/>
                        <a:ext cx="3343720" cy="791262"/>
                      </a:xfrm>
                      <a:prstGeom prst="rect">
                        <a:avLst/>
                      </a:prstGeom>
                    </p:spPr>
                  </p:pic>
                </p:oleObj>
              </mc:Fallback>
            </mc:AlternateContent>
          </a:graphicData>
        </a:graphic>
      </p:graphicFrame>
      <p:grpSp>
        <p:nvGrpSpPr>
          <p:cNvPr id="2" name="Group 1"/>
          <p:cNvGrpSpPr/>
          <p:nvPr/>
        </p:nvGrpSpPr>
        <p:grpSpPr>
          <a:xfrm>
            <a:off x="650508" y="6039471"/>
            <a:ext cx="4847148" cy="620877"/>
            <a:chOff x="650508" y="6039471"/>
            <a:chExt cx="4847148" cy="620877"/>
          </a:xfrm>
        </p:grpSpPr>
        <p:graphicFrame>
          <p:nvGraphicFramePr>
            <p:cNvPr id="4" name="Object 3"/>
            <p:cNvGraphicFramePr>
              <a:graphicFrameLocks noChangeAspect="1"/>
            </p:cNvGraphicFramePr>
            <p:nvPr>
              <p:extLst>
                <p:ext uri="{D42A27DB-BD31-4B8C-83A1-F6EECF244321}">
                  <p14:modId xmlns:p14="http://schemas.microsoft.com/office/powerpoint/2010/main" val="3567481123"/>
                </p:ext>
              </p:extLst>
            </p:nvPr>
          </p:nvGraphicFramePr>
          <p:xfrm>
            <a:off x="2092847" y="6039471"/>
            <a:ext cx="3404809" cy="620877"/>
          </p:xfrm>
          <a:graphic>
            <a:graphicData uri="http://schemas.openxmlformats.org/presentationml/2006/ole">
              <mc:AlternateContent xmlns:mc="http://schemas.openxmlformats.org/markup-compatibility/2006">
                <mc:Choice xmlns:v="urn:schemas-microsoft-com:vml" Requires="v">
                  <p:oleObj spid="_x0000_s4183" name="Equation" r:id="rId6" imgW="2159000" imgH="393700" progId="Equation.DSMT4">
                    <p:embed/>
                  </p:oleObj>
                </mc:Choice>
                <mc:Fallback>
                  <p:oleObj name="Equation" r:id="rId6" imgW="2159000" imgH="393700" progId="Equation.DSMT4">
                    <p:embed/>
                    <p:pic>
                      <p:nvPicPr>
                        <p:cNvPr id="0" name=""/>
                        <p:cNvPicPr/>
                        <p:nvPr/>
                      </p:nvPicPr>
                      <p:blipFill>
                        <a:blip r:embed="rId7"/>
                        <a:stretch>
                          <a:fillRect/>
                        </a:stretch>
                      </p:blipFill>
                      <p:spPr>
                        <a:xfrm>
                          <a:off x="2092847" y="6039471"/>
                          <a:ext cx="3404809" cy="620877"/>
                        </a:xfrm>
                        <a:prstGeom prst="rect">
                          <a:avLst/>
                        </a:prstGeom>
                      </p:spPr>
                    </p:pic>
                  </p:oleObj>
                </mc:Fallback>
              </mc:AlternateContent>
            </a:graphicData>
          </a:graphic>
        </p:graphicFrame>
        <p:sp>
          <p:nvSpPr>
            <p:cNvPr id="5" name="TextBox 4"/>
            <p:cNvSpPr txBox="1"/>
            <p:nvPr/>
          </p:nvSpPr>
          <p:spPr>
            <a:xfrm>
              <a:off x="650508" y="6213054"/>
              <a:ext cx="1361821" cy="369332"/>
            </a:xfrm>
            <a:prstGeom prst="rect">
              <a:avLst/>
            </a:prstGeom>
            <a:noFill/>
          </p:spPr>
          <p:txBody>
            <a:bodyPr wrap="none" rtlCol="0">
              <a:spAutoFit/>
            </a:bodyPr>
            <a:lstStyle/>
            <a:p>
              <a:r>
                <a:rPr lang="en-US" dirty="0" smtClean="0"/>
                <a:t>Simplified:</a:t>
              </a:r>
              <a:endParaRPr lang="en-US" dirty="0"/>
            </a:p>
          </p:txBody>
        </p:sp>
      </p:grpSp>
    </p:spTree>
    <p:extLst>
      <p:ext uri="{BB962C8B-B14F-4D97-AF65-F5344CB8AC3E}">
        <p14:creationId xmlns:p14="http://schemas.microsoft.com/office/powerpoint/2010/main" val="41528641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3" y="201613"/>
            <a:ext cx="4503737" cy="665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ext Box 3"/>
          <p:cNvSpPr txBox="1">
            <a:spLocks noChangeArrowheads="1"/>
          </p:cNvSpPr>
          <p:nvPr/>
        </p:nvSpPr>
        <p:spPr bwMode="auto">
          <a:xfrm>
            <a:off x="5229225" y="242888"/>
            <a:ext cx="38639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a:latin typeface="Arial" charset="0"/>
              </a:rPr>
              <a:t>Different varieties of</a:t>
            </a:r>
          </a:p>
          <a:p>
            <a:r>
              <a:rPr lang="en-US">
                <a:latin typeface="Arial" charset="0"/>
              </a:rPr>
              <a:t>Spike-timing dependent plasticity</a:t>
            </a:r>
          </a:p>
        </p:txBody>
      </p:sp>
      <p:sp>
        <p:nvSpPr>
          <p:cNvPr id="50179" name="Text Box 4"/>
          <p:cNvSpPr txBox="1">
            <a:spLocks noChangeArrowheads="1"/>
          </p:cNvSpPr>
          <p:nvPr/>
        </p:nvSpPr>
        <p:spPr bwMode="auto">
          <a:xfrm>
            <a:off x="4648200" y="6094413"/>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cs typeface="ＭＳ Ｐゴシック" charset="0"/>
              </a:defRPr>
            </a:lvl2pPr>
            <a:lvl3pPr marL="1143000" indent="-228600">
              <a:defRPr sz="2400">
                <a:solidFill>
                  <a:schemeClr val="tx1"/>
                </a:solidFill>
                <a:latin typeface="Times" charset="0"/>
                <a:ea typeface="ＭＳ Ｐゴシック" charset="0"/>
                <a:cs typeface="ＭＳ Ｐゴシック" charset="0"/>
              </a:defRPr>
            </a:lvl3pPr>
            <a:lvl4pPr marL="1600200" indent="-228600">
              <a:defRPr sz="2400">
                <a:solidFill>
                  <a:schemeClr val="tx1"/>
                </a:solidFill>
                <a:latin typeface="Times" charset="0"/>
                <a:ea typeface="ＭＳ Ｐゴシック" charset="0"/>
                <a:cs typeface="ＭＳ Ｐゴシック" charset="0"/>
              </a:defRPr>
            </a:lvl4pPr>
            <a:lvl5pPr marL="2057400" indent="-228600">
              <a:defRPr sz="2400">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cs typeface="ＭＳ Ｐゴシック" charset="0"/>
              </a:defRPr>
            </a:lvl9pPr>
          </a:lstStyle>
          <a:p>
            <a:r>
              <a:rPr lang="en-US" sz="1600">
                <a:latin typeface="Arial" charset="0"/>
              </a:rPr>
              <a:t>Abbott L. and Nelson S.</a:t>
            </a:r>
          </a:p>
          <a:p>
            <a:r>
              <a:rPr lang="en-US" sz="1600">
                <a:latin typeface="Arial" charset="0"/>
              </a:rPr>
              <a:t>Synaptic plasticity: taming the beast (2000)</a:t>
            </a:r>
          </a:p>
        </p:txBody>
      </p:sp>
    </p:spTree>
    <p:extLst>
      <p:ext uri="{BB962C8B-B14F-4D97-AF65-F5344CB8AC3E}">
        <p14:creationId xmlns:p14="http://schemas.microsoft.com/office/powerpoint/2010/main" val="8337849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5-20 at 12.03.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667" y="1103110"/>
            <a:ext cx="4622800" cy="3810000"/>
          </a:xfrm>
          <a:prstGeom prst="rect">
            <a:avLst/>
          </a:prstGeom>
        </p:spPr>
      </p:pic>
      <p:sp>
        <p:nvSpPr>
          <p:cNvPr id="4" name="TextBox 3"/>
          <p:cNvSpPr txBox="1"/>
          <p:nvPr/>
        </p:nvSpPr>
        <p:spPr>
          <a:xfrm>
            <a:off x="2497667" y="733778"/>
            <a:ext cx="4472311" cy="369332"/>
          </a:xfrm>
          <a:prstGeom prst="rect">
            <a:avLst/>
          </a:prstGeom>
          <a:noFill/>
        </p:spPr>
        <p:txBody>
          <a:bodyPr wrap="none" rtlCol="0">
            <a:spAutoFit/>
          </a:bodyPr>
          <a:lstStyle/>
          <a:p>
            <a:r>
              <a:rPr lang="en-US" dirty="0" err="1" smtClean="0"/>
              <a:t>Heterosynaptic</a:t>
            </a:r>
            <a:r>
              <a:rPr lang="en-US" dirty="0" smtClean="0"/>
              <a:t> Long Term Depression</a:t>
            </a:r>
            <a:endParaRPr lang="en-US" dirty="0"/>
          </a:p>
        </p:txBody>
      </p:sp>
      <p:sp>
        <p:nvSpPr>
          <p:cNvPr id="5" name="TextBox 4"/>
          <p:cNvSpPr txBox="1"/>
          <p:nvPr/>
        </p:nvSpPr>
        <p:spPr>
          <a:xfrm>
            <a:off x="6586038" y="3970461"/>
            <a:ext cx="2331137" cy="369332"/>
          </a:xfrm>
          <a:prstGeom prst="rect">
            <a:avLst/>
          </a:prstGeom>
          <a:noFill/>
        </p:spPr>
        <p:txBody>
          <a:bodyPr wrap="none" rtlCol="0">
            <a:spAutoFit/>
          </a:bodyPr>
          <a:lstStyle/>
          <a:p>
            <a:r>
              <a:rPr lang="en-US" dirty="0" smtClean="0"/>
              <a:t>Royer &amp; Pare, 2003</a:t>
            </a:r>
            <a:endParaRPr lang="en-US" dirty="0"/>
          </a:p>
        </p:txBody>
      </p:sp>
      <p:sp>
        <p:nvSpPr>
          <p:cNvPr id="2" name="TextBox 1"/>
          <p:cNvSpPr txBox="1"/>
          <p:nvPr/>
        </p:nvSpPr>
        <p:spPr>
          <a:xfrm>
            <a:off x="1911547" y="141104"/>
            <a:ext cx="5840060" cy="461665"/>
          </a:xfrm>
          <a:prstGeom prst="rect">
            <a:avLst/>
          </a:prstGeom>
          <a:noFill/>
        </p:spPr>
        <p:txBody>
          <a:bodyPr wrap="none" rtlCol="0">
            <a:spAutoFit/>
          </a:bodyPr>
          <a:lstStyle/>
          <a:p>
            <a:r>
              <a:rPr lang="en-US" sz="2400" dirty="0" smtClean="0"/>
              <a:t>How can Hebbian networks be stable?</a:t>
            </a:r>
            <a:endParaRPr lang="en-US" sz="2400" dirty="0"/>
          </a:p>
        </p:txBody>
      </p:sp>
      <p:sp>
        <p:nvSpPr>
          <p:cNvPr id="7" name="TextBox 6"/>
          <p:cNvSpPr txBox="1"/>
          <p:nvPr/>
        </p:nvSpPr>
        <p:spPr>
          <a:xfrm>
            <a:off x="226901" y="4483569"/>
            <a:ext cx="2621178" cy="369332"/>
          </a:xfrm>
          <a:prstGeom prst="rect">
            <a:avLst/>
          </a:prstGeom>
          <a:noFill/>
        </p:spPr>
        <p:txBody>
          <a:bodyPr wrap="square" rtlCol="0">
            <a:spAutoFit/>
          </a:bodyPr>
          <a:lstStyle/>
          <a:p>
            <a:r>
              <a:rPr lang="en-US" dirty="0" smtClean="0"/>
              <a:t>Decrease each </a:t>
            </a:r>
            <a:r>
              <a:rPr lang="en-US" dirty="0" err="1" smtClean="0"/>
              <a:t>w</a:t>
            </a:r>
            <a:r>
              <a:rPr lang="en-US" baseline="-25000" dirty="0" err="1" smtClean="0"/>
              <a:t>ij</a:t>
            </a:r>
            <a:r>
              <a:rPr lang="en-US" dirty="0" smtClean="0"/>
              <a:t> by </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972222082"/>
              </p:ext>
            </p:extLst>
          </p:nvPr>
        </p:nvGraphicFramePr>
        <p:xfrm>
          <a:off x="2656556" y="4419217"/>
          <a:ext cx="961273" cy="690145"/>
        </p:xfrm>
        <a:graphic>
          <a:graphicData uri="http://schemas.openxmlformats.org/presentationml/2006/ole">
            <mc:AlternateContent xmlns:mc="http://schemas.openxmlformats.org/markup-compatibility/2006">
              <mc:Choice xmlns:v="urn:schemas-microsoft-com:vml" Requires="v">
                <p:oleObj spid="_x0000_s15378" name="Equation" r:id="rId4" imgW="495300" imgH="355600" progId="Equation.DSMT4">
                  <p:embed/>
                </p:oleObj>
              </mc:Choice>
              <mc:Fallback>
                <p:oleObj name="Equation" r:id="rId4" imgW="495300" imgH="355600" progId="Equation.DSMT4">
                  <p:embed/>
                  <p:pic>
                    <p:nvPicPr>
                      <p:cNvPr id="0" name=""/>
                      <p:cNvPicPr/>
                      <p:nvPr/>
                    </p:nvPicPr>
                    <p:blipFill>
                      <a:blip r:embed="rId5"/>
                      <a:stretch>
                        <a:fillRect/>
                      </a:stretch>
                    </p:blipFill>
                    <p:spPr>
                      <a:xfrm>
                        <a:off x="2656556" y="4419217"/>
                        <a:ext cx="961273" cy="690145"/>
                      </a:xfrm>
                      <a:prstGeom prst="rect">
                        <a:avLst/>
                      </a:prstGeom>
                    </p:spPr>
                  </p:pic>
                </p:oleObj>
              </mc:Fallback>
            </mc:AlternateContent>
          </a:graphicData>
        </a:graphic>
      </p:graphicFrame>
      <p:sp>
        <p:nvSpPr>
          <p:cNvPr id="10" name="TextBox 9"/>
          <p:cNvSpPr txBox="1"/>
          <p:nvPr/>
        </p:nvSpPr>
        <p:spPr>
          <a:xfrm>
            <a:off x="1911547" y="6049588"/>
            <a:ext cx="3764485" cy="369332"/>
          </a:xfrm>
          <a:prstGeom prst="rect">
            <a:avLst/>
          </a:prstGeom>
          <a:noFill/>
        </p:spPr>
        <p:txBody>
          <a:bodyPr wrap="none" rtlCol="0">
            <a:spAutoFit/>
          </a:bodyPr>
          <a:lstStyle/>
          <a:p>
            <a:r>
              <a:rPr lang="en-US" dirty="0" smtClean="0"/>
              <a:t>Another stability rule, </a:t>
            </a:r>
            <a:r>
              <a:rPr lang="en-US" dirty="0" err="1" smtClean="0"/>
              <a:t>Oja’s</a:t>
            </a:r>
            <a:r>
              <a:rPr lang="en-US" dirty="0" smtClean="0"/>
              <a:t> rule</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839919366"/>
              </p:ext>
            </p:extLst>
          </p:nvPr>
        </p:nvGraphicFramePr>
        <p:xfrm>
          <a:off x="5909300" y="5820091"/>
          <a:ext cx="2314206" cy="813787"/>
        </p:xfrm>
        <a:graphic>
          <a:graphicData uri="http://schemas.openxmlformats.org/presentationml/2006/ole">
            <mc:AlternateContent xmlns:mc="http://schemas.openxmlformats.org/markup-compatibility/2006">
              <mc:Choice xmlns:v="urn:schemas-microsoft-com:vml" Requires="v">
                <p:oleObj spid="_x0000_s15379" name="Equation" r:id="rId6" imgW="1155700" imgH="406400" progId="Equation.DSMT4">
                  <p:embed/>
                </p:oleObj>
              </mc:Choice>
              <mc:Fallback>
                <p:oleObj name="Equation" r:id="rId6" imgW="1155700" imgH="406400" progId="Equation.DSMT4">
                  <p:embed/>
                  <p:pic>
                    <p:nvPicPr>
                      <p:cNvPr id="0" name=""/>
                      <p:cNvPicPr/>
                      <p:nvPr/>
                    </p:nvPicPr>
                    <p:blipFill>
                      <a:blip r:embed="rId7"/>
                      <a:stretch>
                        <a:fillRect/>
                      </a:stretch>
                    </p:blipFill>
                    <p:spPr>
                      <a:xfrm>
                        <a:off x="5909300" y="5820091"/>
                        <a:ext cx="2314206" cy="813787"/>
                      </a:xfrm>
                      <a:prstGeom prst="rect">
                        <a:avLst/>
                      </a:prstGeom>
                    </p:spPr>
                  </p:pic>
                </p:oleObj>
              </mc:Fallback>
            </mc:AlternateContent>
          </a:graphicData>
        </a:graphic>
      </p:graphicFrame>
    </p:spTree>
    <p:extLst>
      <p:ext uri="{BB962C8B-B14F-4D97-AF65-F5344CB8AC3E}">
        <p14:creationId xmlns:p14="http://schemas.microsoft.com/office/powerpoint/2010/main" val="40715274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82999" y="1417638"/>
            <a:ext cx="3902357" cy="3757527"/>
          </a:xfrm>
          <a:prstGeom prst="rect">
            <a:avLst/>
          </a:prstGeom>
        </p:spPr>
      </p:pic>
      <p:pic>
        <p:nvPicPr>
          <p:cNvPr id="5" name="Picture 4"/>
          <p:cNvPicPr>
            <a:picLocks noChangeAspect="1"/>
          </p:cNvPicPr>
          <p:nvPr/>
        </p:nvPicPr>
        <p:blipFill>
          <a:blip r:embed="rId2"/>
          <a:stretch>
            <a:fillRect/>
          </a:stretch>
        </p:blipFill>
        <p:spPr>
          <a:xfrm>
            <a:off x="472398" y="1417638"/>
            <a:ext cx="3902357" cy="3757527"/>
          </a:xfrm>
          <a:prstGeom prst="rect">
            <a:avLst/>
          </a:prstGeom>
        </p:spPr>
      </p:pic>
      <p:sp>
        <p:nvSpPr>
          <p:cNvPr id="6" name="Rectangle 5"/>
          <p:cNvSpPr/>
          <p:nvPr/>
        </p:nvSpPr>
        <p:spPr>
          <a:xfrm>
            <a:off x="4387596" y="2999151"/>
            <a:ext cx="320730" cy="33610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13277" y="236152"/>
            <a:ext cx="8072079" cy="492443"/>
          </a:xfrm>
          <a:prstGeom prst="rect">
            <a:avLst/>
          </a:prstGeom>
          <a:noFill/>
        </p:spPr>
        <p:txBody>
          <a:bodyPr wrap="none" rtlCol="0">
            <a:spAutoFit/>
          </a:bodyPr>
          <a:lstStyle/>
          <a:p>
            <a:r>
              <a:rPr lang="en-US" sz="2600" dirty="0" smtClean="0"/>
              <a:t>The visual system adapts to the mean luminance</a:t>
            </a:r>
            <a:endParaRPr lang="en-US" sz="2600" dirty="0"/>
          </a:p>
        </p:txBody>
      </p:sp>
    </p:spTree>
    <p:extLst>
      <p:ext uri="{BB962C8B-B14F-4D97-AF65-F5344CB8AC3E}">
        <p14:creationId xmlns:p14="http://schemas.microsoft.com/office/powerpoint/2010/main" val="40234065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0798" y="1462356"/>
            <a:ext cx="3823355" cy="3681458"/>
          </a:xfrm>
          <a:prstGeom prst="rect">
            <a:avLst/>
          </a:prstGeom>
        </p:spPr>
      </p:pic>
      <p:pic>
        <p:nvPicPr>
          <p:cNvPr id="5" name="Picture 4"/>
          <p:cNvPicPr>
            <a:picLocks noChangeAspect="1"/>
          </p:cNvPicPr>
          <p:nvPr/>
        </p:nvPicPr>
        <p:blipFill>
          <a:blip r:embed="rId3"/>
          <a:stretch>
            <a:fillRect/>
          </a:stretch>
        </p:blipFill>
        <p:spPr>
          <a:xfrm>
            <a:off x="4835549" y="1462356"/>
            <a:ext cx="3823355" cy="3681458"/>
          </a:xfrm>
          <a:prstGeom prst="rect">
            <a:avLst/>
          </a:prstGeom>
        </p:spPr>
      </p:pic>
      <p:sp>
        <p:nvSpPr>
          <p:cNvPr id="10" name="TextBox 9"/>
          <p:cNvSpPr txBox="1"/>
          <p:nvPr/>
        </p:nvSpPr>
        <p:spPr>
          <a:xfrm>
            <a:off x="1779270" y="236152"/>
            <a:ext cx="6112558" cy="492443"/>
          </a:xfrm>
          <a:prstGeom prst="rect">
            <a:avLst/>
          </a:prstGeom>
          <a:noFill/>
        </p:spPr>
        <p:txBody>
          <a:bodyPr wrap="none" rtlCol="0">
            <a:spAutoFit/>
          </a:bodyPr>
          <a:lstStyle/>
          <a:p>
            <a:r>
              <a:rPr lang="en-US" sz="2600" dirty="0" smtClean="0"/>
              <a:t>The visual system adapts to contrast</a:t>
            </a:r>
            <a:endParaRPr lang="en-US" sz="2600" dirty="0"/>
          </a:p>
        </p:txBody>
      </p:sp>
      <p:sp>
        <p:nvSpPr>
          <p:cNvPr id="11" name="Rectangle 10"/>
          <p:cNvSpPr/>
          <p:nvPr/>
        </p:nvSpPr>
        <p:spPr>
          <a:xfrm>
            <a:off x="4387596" y="2999151"/>
            <a:ext cx="320730" cy="33610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5832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0797" y="1462356"/>
            <a:ext cx="3823355" cy="3681458"/>
          </a:xfrm>
          <a:prstGeom prst="rect">
            <a:avLst/>
          </a:prstGeom>
        </p:spPr>
      </p:pic>
      <p:pic>
        <p:nvPicPr>
          <p:cNvPr id="8" name="Picture 7"/>
          <p:cNvPicPr>
            <a:picLocks noChangeAspect="1"/>
          </p:cNvPicPr>
          <p:nvPr/>
        </p:nvPicPr>
        <p:blipFill>
          <a:blip r:embed="rId2"/>
          <a:stretch>
            <a:fillRect/>
          </a:stretch>
        </p:blipFill>
        <p:spPr>
          <a:xfrm>
            <a:off x="4835549" y="1462356"/>
            <a:ext cx="3823355" cy="3681458"/>
          </a:xfrm>
          <a:prstGeom prst="rect">
            <a:avLst/>
          </a:prstGeom>
        </p:spPr>
      </p:pic>
      <p:sp>
        <p:nvSpPr>
          <p:cNvPr id="9" name="TextBox 8"/>
          <p:cNvSpPr txBox="1"/>
          <p:nvPr/>
        </p:nvSpPr>
        <p:spPr>
          <a:xfrm>
            <a:off x="1779270" y="236152"/>
            <a:ext cx="6112558" cy="492443"/>
          </a:xfrm>
          <a:prstGeom prst="rect">
            <a:avLst/>
          </a:prstGeom>
          <a:noFill/>
        </p:spPr>
        <p:txBody>
          <a:bodyPr wrap="none" rtlCol="0">
            <a:spAutoFit/>
          </a:bodyPr>
          <a:lstStyle/>
          <a:p>
            <a:r>
              <a:rPr lang="en-US" sz="2600" dirty="0" smtClean="0"/>
              <a:t>The visual system adapts to contrast</a:t>
            </a:r>
            <a:endParaRPr lang="en-US" sz="2600" dirty="0"/>
          </a:p>
        </p:txBody>
      </p:sp>
    </p:spTree>
    <p:extLst>
      <p:ext uri="{BB962C8B-B14F-4D97-AF65-F5344CB8AC3E}">
        <p14:creationId xmlns:p14="http://schemas.microsoft.com/office/powerpoint/2010/main" val="17209572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331788" y="127000"/>
            <a:ext cx="8549698" cy="6731000"/>
            <a:chOff x="331788" y="127000"/>
            <a:chExt cx="8549698" cy="6731000"/>
          </a:xfrm>
        </p:grpSpPr>
        <p:grpSp>
          <p:nvGrpSpPr>
            <p:cNvPr id="2" name="Group 18"/>
            <p:cNvGrpSpPr/>
            <p:nvPr/>
          </p:nvGrpSpPr>
          <p:grpSpPr>
            <a:xfrm flipH="1">
              <a:off x="331788" y="738188"/>
              <a:ext cx="8324850" cy="2765425"/>
              <a:chOff x="331788" y="738188"/>
              <a:chExt cx="8324850" cy="2765425"/>
            </a:xfrm>
          </p:grpSpPr>
          <p:pic>
            <p:nvPicPr>
              <p:cNvPr id="5" name="Picture 8"/>
              <p:cNvPicPr>
                <a:picLocks noChangeAspect="1" noChangeArrowheads="1"/>
              </p:cNvPicPr>
              <p:nvPr/>
            </p:nvPicPr>
            <p:blipFill>
              <a:blip r:embed="rId2">
                <a:grayscl/>
                <a:lum bright="-51000"/>
              </a:blip>
              <a:srcRect/>
              <a:stretch>
                <a:fillRect/>
              </a:stretch>
            </p:blipFill>
            <p:spPr bwMode="auto">
              <a:xfrm>
                <a:off x="4540250" y="758825"/>
                <a:ext cx="4116388" cy="2744788"/>
              </a:xfrm>
              <a:prstGeom prst="rect">
                <a:avLst/>
              </a:prstGeom>
              <a:noFill/>
              <a:ln w="9525">
                <a:noFill/>
                <a:miter lim="800000"/>
                <a:headEnd/>
                <a:tailEnd/>
              </a:ln>
              <a:effectLst/>
            </p:spPr>
          </p:pic>
          <p:pic>
            <p:nvPicPr>
              <p:cNvPr id="6" name="Picture 9"/>
              <p:cNvPicPr>
                <a:picLocks noChangeAspect="1" noChangeArrowheads="1"/>
              </p:cNvPicPr>
              <p:nvPr/>
            </p:nvPicPr>
            <p:blipFill>
              <a:blip r:embed="rId3">
                <a:grayscl/>
                <a:lum bright="-57000"/>
              </a:blip>
              <a:srcRect/>
              <a:stretch>
                <a:fillRect/>
              </a:stretch>
            </p:blipFill>
            <p:spPr bwMode="auto">
              <a:xfrm>
                <a:off x="331788" y="738188"/>
                <a:ext cx="4090987" cy="2763837"/>
              </a:xfrm>
              <a:prstGeom prst="rect">
                <a:avLst/>
              </a:prstGeom>
              <a:noFill/>
              <a:ln w="9525">
                <a:noFill/>
                <a:miter lim="800000"/>
                <a:headEnd/>
                <a:tailEnd/>
              </a:ln>
              <a:effectLst/>
            </p:spPr>
          </p:pic>
        </p:grpSp>
        <p:sp>
          <p:nvSpPr>
            <p:cNvPr id="53" name="TextBox 52"/>
            <p:cNvSpPr txBox="1"/>
            <p:nvPr/>
          </p:nvSpPr>
          <p:spPr>
            <a:xfrm>
              <a:off x="1828800" y="127000"/>
              <a:ext cx="5077983" cy="461665"/>
            </a:xfrm>
            <a:prstGeom prst="rect">
              <a:avLst/>
            </a:prstGeom>
            <a:noFill/>
          </p:spPr>
          <p:txBody>
            <a:bodyPr wrap="none" rtlCol="0">
              <a:spAutoFit/>
            </a:bodyPr>
            <a:lstStyle/>
            <a:p>
              <a:r>
                <a:rPr lang="en-US" sz="2400" dirty="0" smtClean="0"/>
                <a:t>Functional importance of adaptation</a:t>
              </a:r>
            </a:p>
          </p:txBody>
        </p:sp>
        <p:grpSp>
          <p:nvGrpSpPr>
            <p:cNvPr id="3" name="Group 26"/>
            <p:cNvGrpSpPr/>
            <p:nvPr/>
          </p:nvGrpSpPr>
          <p:grpSpPr>
            <a:xfrm>
              <a:off x="431800" y="3479910"/>
              <a:ext cx="2839476" cy="1752489"/>
              <a:chOff x="254000" y="4292600"/>
              <a:chExt cx="3251200" cy="2006600"/>
            </a:xfrm>
          </p:grpSpPr>
          <p:pic>
            <p:nvPicPr>
              <p:cNvPr id="14" name="Picture 13"/>
              <p:cNvPicPr>
                <a:picLocks noChangeAspect="1"/>
              </p:cNvPicPr>
              <p:nvPr/>
            </p:nvPicPr>
            <p:blipFill>
              <a:blip r:embed="rId4"/>
              <a:stretch>
                <a:fillRect/>
              </a:stretch>
            </p:blipFill>
            <p:spPr>
              <a:xfrm>
                <a:off x="254000" y="4292600"/>
                <a:ext cx="3251200" cy="2006600"/>
              </a:xfrm>
              <a:prstGeom prst="rect">
                <a:avLst/>
              </a:prstGeom>
            </p:spPr>
          </p:pic>
          <p:cxnSp>
            <p:nvCxnSpPr>
              <p:cNvPr id="15" name="Straight Arrow Connector 14"/>
              <p:cNvCxnSpPr/>
              <p:nvPr/>
            </p:nvCxnSpPr>
            <p:spPr>
              <a:xfrm>
                <a:off x="2362200" y="5905500"/>
                <a:ext cx="482600"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 name="Group 8"/>
            <p:cNvGrpSpPr/>
            <p:nvPr/>
          </p:nvGrpSpPr>
          <p:grpSpPr>
            <a:xfrm flipH="1">
              <a:off x="336021" y="731838"/>
              <a:ext cx="8320618" cy="2764367"/>
              <a:chOff x="336021" y="742421"/>
              <a:chExt cx="8320618" cy="2764367"/>
            </a:xfrm>
          </p:grpSpPr>
          <p:pic>
            <p:nvPicPr>
              <p:cNvPr id="30" name="Picture 9"/>
              <p:cNvPicPr>
                <a:picLocks noChangeAspect="1" noChangeArrowheads="1"/>
              </p:cNvPicPr>
              <p:nvPr/>
            </p:nvPicPr>
            <p:blipFill>
              <a:blip r:embed="rId3">
                <a:lum/>
              </a:blip>
              <a:srcRect/>
              <a:stretch>
                <a:fillRect/>
              </a:stretch>
            </p:blipFill>
            <p:spPr bwMode="auto">
              <a:xfrm>
                <a:off x="336021" y="742421"/>
                <a:ext cx="4090987" cy="2763837"/>
              </a:xfrm>
              <a:prstGeom prst="rect">
                <a:avLst/>
              </a:prstGeom>
              <a:noFill/>
              <a:ln w="9525">
                <a:noFill/>
                <a:miter lim="800000"/>
                <a:headEnd/>
                <a:tailEnd/>
              </a:ln>
              <a:effectLst/>
            </p:spPr>
          </p:pic>
          <p:pic>
            <p:nvPicPr>
              <p:cNvPr id="31" name="Picture 8"/>
              <p:cNvPicPr>
                <a:picLocks noChangeAspect="1" noChangeArrowheads="1"/>
              </p:cNvPicPr>
              <p:nvPr/>
            </p:nvPicPr>
            <p:blipFill>
              <a:blip r:embed="rId2">
                <a:lum/>
              </a:blip>
              <a:srcRect/>
              <a:stretch>
                <a:fillRect/>
              </a:stretch>
            </p:blipFill>
            <p:spPr bwMode="auto">
              <a:xfrm>
                <a:off x="4540251" y="762000"/>
                <a:ext cx="4116388" cy="2744788"/>
              </a:xfrm>
              <a:prstGeom prst="rect">
                <a:avLst/>
              </a:prstGeom>
              <a:noFill/>
              <a:ln w="9525">
                <a:noFill/>
                <a:miter lim="800000"/>
                <a:headEnd/>
                <a:tailEnd/>
              </a:ln>
              <a:effectLst/>
            </p:spPr>
          </p:pic>
        </p:grpSp>
        <p:grpSp>
          <p:nvGrpSpPr>
            <p:cNvPr id="7" name="Group 31"/>
            <p:cNvGrpSpPr/>
            <p:nvPr/>
          </p:nvGrpSpPr>
          <p:grpSpPr>
            <a:xfrm>
              <a:off x="3441700" y="2559300"/>
              <a:ext cx="2262707" cy="2673100"/>
              <a:chOff x="3263900" y="3238500"/>
              <a:chExt cx="2590800" cy="3060700"/>
            </a:xfrm>
          </p:grpSpPr>
          <p:pic>
            <p:nvPicPr>
              <p:cNvPr id="33" name="Picture 32"/>
              <p:cNvPicPr>
                <a:picLocks noChangeAspect="1"/>
              </p:cNvPicPr>
              <p:nvPr/>
            </p:nvPicPr>
            <p:blipFill>
              <a:blip r:embed="rId5"/>
              <a:srcRect l="20313"/>
              <a:stretch>
                <a:fillRect/>
              </a:stretch>
            </p:blipFill>
            <p:spPr>
              <a:xfrm>
                <a:off x="3263900" y="4292600"/>
                <a:ext cx="2590800" cy="2006600"/>
              </a:xfrm>
              <a:prstGeom prst="rect">
                <a:avLst/>
              </a:prstGeom>
            </p:spPr>
          </p:pic>
          <p:sp>
            <p:nvSpPr>
              <p:cNvPr id="34" name="Rectangle 33"/>
              <p:cNvSpPr/>
              <p:nvPr/>
            </p:nvSpPr>
            <p:spPr>
              <a:xfrm>
                <a:off x="3568700" y="3238500"/>
                <a:ext cx="495300" cy="457200"/>
              </a:xfrm>
              <a:prstGeom prst="rect">
                <a:avLst/>
              </a:prstGeom>
              <a:noFill/>
              <a:ln w="635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34"/>
            <p:cNvGrpSpPr/>
            <p:nvPr/>
          </p:nvGrpSpPr>
          <p:grpSpPr>
            <a:xfrm>
              <a:off x="5257800" y="2692400"/>
              <a:ext cx="2761834" cy="2540000"/>
              <a:chOff x="5080000" y="3390900"/>
              <a:chExt cx="3162300" cy="2908300"/>
            </a:xfrm>
          </p:grpSpPr>
          <p:pic>
            <p:nvPicPr>
              <p:cNvPr id="36" name="Picture 35"/>
              <p:cNvPicPr>
                <a:picLocks noChangeAspect="1"/>
              </p:cNvPicPr>
              <p:nvPr/>
            </p:nvPicPr>
            <p:blipFill>
              <a:blip r:embed="rId6"/>
              <a:srcRect l="20313"/>
              <a:stretch>
                <a:fillRect/>
              </a:stretch>
            </p:blipFill>
            <p:spPr>
              <a:xfrm>
                <a:off x="5651500" y="4292600"/>
                <a:ext cx="2590800" cy="2006600"/>
              </a:xfrm>
              <a:prstGeom prst="rect">
                <a:avLst/>
              </a:prstGeom>
            </p:spPr>
          </p:pic>
          <p:sp>
            <p:nvSpPr>
              <p:cNvPr id="37" name="Rectangle 36"/>
              <p:cNvSpPr/>
              <p:nvPr/>
            </p:nvSpPr>
            <p:spPr>
              <a:xfrm>
                <a:off x="5080000" y="3390900"/>
                <a:ext cx="495300" cy="457200"/>
              </a:xfrm>
              <a:prstGeom prst="rect">
                <a:avLst/>
              </a:prstGeom>
              <a:no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19"/>
            <p:cNvGrpSpPr/>
            <p:nvPr/>
          </p:nvGrpSpPr>
          <p:grpSpPr>
            <a:xfrm>
              <a:off x="2889250" y="4978400"/>
              <a:ext cx="3365500" cy="1879600"/>
              <a:chOff x="4692650" y="7264400"/>
              <a:chExt cx="3365500" cy="1879600"/>
            </a:xfrm>
          </p:grpSpPr>
          <p:pic>
            <p:nvPicPr>
              <p:cNvPr id="39" name="Picture 38" descr="Graph2.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2650" y="7264400"/>
                <a:ext cx="3365500" cy="1879600"/>
              </a:xfrm>
              <a:prstGeom prst="rect">
                <a:avLst/>
              </a:prstGeom>
            </p:spPr>
          </p:pic>
          <p:cxnSp>
            <p:nvCxnSpPr>
              <p:cNvPr id="40" name="Straight Arrow Connector 39"/>
              <p:cNvCxnSpPr/>
              <p:nvPr/>
            </p:nvCxnSpPr>
            <p:spPr>
              <a:xfrm>
                <a:off x="5969000" y="7642225"/>
                <a:ext cx="571500" cy="0"/>
              </a:xfrm>
              <a:prstGeom prst="straightConnector1">
                <a:avLst/>
              </a:prstGeom>
              <a:ln>
                <a:solidFill>
                  <a:srgbClr val="0000FF"/>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0" name="Group 37"/>
            <p:cNvGrpSpPr/>
            <p:nvPr/>
          </p:nvGrpSpPr>
          <p:grpSpPr>
            <a:xfrm>
              <a:off x="2889250" y="4978400"/>
              <a:ext cx="3365500" cy="1879600"/>
              <a:chOff x="4756150" y="4200525"/>
              <a:chExt cx="3365500" cy="1879600"/>
            </a:xfrm>
          </p:grpSpPr>
          <p:pic>
            <p:nvPicPr>
              <p:cNvPr id="42" name="Picture 41" descr="Graph4.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6150" y="4200525"/>
                <a:ext cx="3365500" cy="1879600"/>
              </a:xfrm>
              <a:prstGeom prst="rect">
                <a:avLst/>
              </a:prstGeom>
            </p:spPr>
          </p:pic>
          <p:cxnSp>
            <p:nvCxnSpPr>
              <p:cNvPr id="43" name="Straight Arrow Connector 42"/>
              <p:cNvCxnSpPr/>
              <p:nvPr/>
            </p:nvCxnSpPr>
            <p:spPr>
              <a:xfrm flipV="1">
                <a:off x="6553200" y="4819650"/>
                <a:ext cx="762000" cy="12700"/>
              </a:xfrm>
              <a:prstGeom prst="straightConnector1">
                <a:avLst/>
              </a:prstGeom>
              <a:ln w="9525" cmpd="sng">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1" name="Group 25"/>
            <p:cNvGrpSpPr/>
            <p:nvPr/>
          </p:nvGrpSpPr>
          <p:grpSpPr>
            <a:xfrm>
              <a:off x="2889250" y="4978400"/>
              <a:ext cx="3365500" cy="1879600"/>
              <a:chOff x="2889250" y="4918075"/>
              <a:chExt cx="3365500" cy="1879600"/>
            </a:xfrm>
          </p:grpSpPr>
          <p:pic>
            <p:nvPicPr>
              <p:cNvPr id="45" name="Picture 44" descr="Graph3.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89250" y="4918075"/>
                <a:ext cx="3365500" cy="1879600"/>
              </a:xfrm>
              <a:prstGeom prst="rect">
                <a:avLst/>
              </a:prstGeom>
            </p:spPr>
          </p:pic>
          <p:cxnSp>
            <p:nvCxnSpPr>
              <p:cNvPr id="46" name="Straight Arrow Connector 45"/>
              <p:cNvCxnSpPr/>
              <p:nvPr/>
            </p:nvCxnSpPr>
            <p:spPr>
              <a:xfrm>
                <a:off x="4165600" y="5295900"/>
                <a:ext cx="571500" cy="0"/>
              </a:xfrm>
              <a:prstGeom prst="straightConnector1">
                <a:avLst/>
              </a:prstGeom>
              <a:ln>
                <a:solidFill>
                  <a:srgbClr val="0000FF"/>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165600" y="6172200"/>
                <a:ext cx="571500" cy="0"/>
              </a:xfrm>
              <a:prstGeom prst="straightConnector1">
                <a:avLst/>
              </a:prstGeom>
              <a:ln>
                <a:solidFill>
                  <a:srgbClr val="0000FF"/>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12" name="Group 33"/>
            <p:cNvGrpSpPr/>
            <p:nvPr/>
          </p:nvGrpSpPr>
          <p:grpSpPr>
            <a:xfrm>
              <a:off x="2889250" y="4978400"/>
              <a:ext cx="3365500" cy="1879600"/>
              <a:chOff x="2889250" y="4918075"/>
              <a:chExt cx="3365500" cy="1879600"/>
            </a:xfrm>
          </p:grpSpPr>
          <p:pic>
            <p:nvPicPr>
              <p:cNvPr id="49" name="Picture 48" descr="Graph5.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89250" y="4918075"/>
                <a:ext cx="3365500" cy="1879600"/>
              </a:xfrm>
              <a:prstGeom prst="rect">
                <a:avLst/>
              </a:prstGeom>
            </p:spPr>
          </p:pic>
          <p:cxnSp>
            <p:nvCxnSpPr>
              <p:cNvPr id="50" name="Straight Arrow Connector 49"/>
              <p:cNvCxnSpPr/>
              <p:nvPr/>
            </p:nvCxnSpPr>
            <p:spPr>
              <a:xfrm flipV="1">
                <a:off x="4686300" y="5537200"/>
                <a:ext cx="762000" cy="12700"/>
              </a:xfrm>
              <a:prstGeom prst="straightConnector1">
                <a:avLst/>
              </a:prstGeom>
              <a:ln w="9525" cmpd="sng">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4686300" y="6197600"/>
                <a:ext cx="762000" cy="12700"/>
              </a:xfrm>
              <a:prstGeom prst="straightConnector1">
                <a:avLst/>
              </a:prstGeom>
              <a:ln w="9525" cmpd="sng">
                <a:solidFill>
                  <a:srgbClr val="FF0000"/>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pic>
          <p:nvPicPr>
            <p:cNvPr id="52" name="Picture 51" descr="Graph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9250" y="4978400"/>
              <a:ext cx="3365500" cy="1879600"/>
            </a:xfrm>
            <a:prstGeom prst="rect">
              <a:avLst/>
            </a:prstGeom>
          </p:spPr>
        </p:pic>
        <p:sp>
          <p:nvSpPr>
            <p:cNvPr id="55" name="TextBox 54"/>
            <p:cNvSpPr txBox="1"/>
            <p:nvPr/>
          </p:nvSpPr>
          <p:spPr>
            <a:xfrm>
              <a:off x="5946775" y="6027003"/>
              <a:ext cx="2853465" cy="830997"/>
            </a:xfrm>
            <a:prstGeom prst="rect">
              <a:avLst/>
            </a:prstGeom>
            <a:noFill/>
          </p:spPr>
          <p:txBody>
            <a:bodyPr wrap="none" rtlCol="0">
              <a:spAutoFit/>
            </a:bodyPr>
            <a:lstStyle/>
            <a:p>
              <a:r>
                <a:rPr lang="en-US" sz="1600" dirty="0" smtClean="0"/>
                <a:t>Blakemore &amp; Campbell, 1969</a:t>
              </a:r>
            </a:p>
            <a:p>
              <a:r>
                <a:rPr lang="en-US" sz="1600" dirty="0" smtClean="0"/>
                <a:t>Shapley &amp; Victor, 1979</a:t>
              </a:r>
            </a:p>
            <a:p>
              <a:r>
                <a:rPr lang="en-US" sz="1600" dirty="0" smtClean="0"/>
                <a:t>Smirnakis et al., 1997</a:t>
              </a:r>
              <a:endParaRPr lang="en-US" sz="1600" dirty="0"/>
            </a:p>
          </p:txBody>
        </p:sp>
        <p:sp>
          <p:nvSpPr>
            <p:cNvPr id="56" name="TextBox 55"/>
            <p:cNvSpPr txBox="1"/>
            <p:nvPr/>
          </p:nvSpPr>
          <p:spPr>
            <a:xfrm>
              <a:off x="6604000" y="4749800"/>
              <a:ext cx="2277486" cy="369332"/>
            </a:xfrm>
            <a:prstGeom prst="rect">
              <a:avLst/>
            </a:prstGeom>
            <a:noFill/>
          </p:spPr>
          <p:txBody>
            <a:bodyPr wrap="none" rtlCol="0">
              <a:spAutoFit/>
            </a:bodyPr>
            <a:lstStyle/>
            <a:p>
              <a:r>
                <a:rPr lang="en-US" dirty="0" smtClean="0">
                  <a:solidFill>
                    <a:srgbClr val="0000FF"/>
                  </a:solidFill>
                </a:rPr>
                <a:t>Luminance adaptation</a:t>
              </a:r>
            </a:p>
          </p:txBody>
        </p:sp>
        <p:sp>
          <p:nvSpPr>
            <p:cNvPr id="57" name="TextBox 56"/>
            <p:cNvSpPr txBox="1"/>
            <p:nvPr/>
          </p:nvSpPr>
          <p:spPr>
            <a:xfrm>
              <a:off x="6756401" y="5003800"/>
              <a:ext cx="2048796" cy="369332"/>
            </a:xfrm>
            <a:prstGeom prst="rect">
              <a:avLst/>
            </a:prstGeom>
            <a:noFill/>
          </p:spPr>
          <p:txBody>
            <a:bodyPr wrap="none" rtlCol="0">
              <a:spAutoFit/>
            </a:bodyPr>
            <a:lstStyle/>
            <a:p>
              <a:r>
                <a:rPr lang="en-US" dirty="0" smtClean="0">
                  <a:solidFill>
                    <a:srgbClr val="FF0000"/>
                  </a:solidFill>
                </a:rPr>
                <a:t>Contrast adaptation</a:t>
              </a:r>
              <a:endParaRPr lang="en-US" dirty="0">
                <a:solidFill>
                  <a:srgbClr val="FF0000"/>
                </a:solidFill>
              </a:endParaRPr>
            </a:p>
          </p:txBody>
        </p:sp>
      </p:grpSp>
    </p:spTree>
    <p:extLst>
      <p:ext uri="{BB962C8B-B14F-4D97-AF65-F5344CB8AC3E}">
        <p14:creationId xmlns:p14="http://schemas.microsoft.com/office/powerpoint/2010/main" val="28448185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5000" y="1843610"/>
            <a:ext cx="7239000" cy="4754708"/>
            <a:chOff x="4660900" y="1927192"/>
            <a:chExt cx="6526070" cy="4286443"/>
          </a:xfrm>
        </p:grpSpPr>
        <p:grpSp>
          <p:nvGrpSpPr>
            <p:cNvPr id="3" name="Group 11"/>
            <p:cNvGrpSpPr/>
            <p:nvPr/>
          </p:nvGrpSpPr>
          <p:grpSpPr>
            <a:xfrm>
              <a:off x="4660900" y="1927192"/>
              <a:ext cx="6526070" cy="4286443"/>
              <a:chOff x="1930400" y="3054317"/>
              <a:chExt cx="6526070" cy="4286443"/>
            </a:xfrm>
          </p:grpSpPr>
          <p:grpSp>
            <p:nvGrpSpPr>
              <p:cNvPr id="4" name="Group 26"/>
              <p:cNvGrpSpPr/>
              <p:nvPr/>
            </p:nvGrpSpPr>
            <p:grpSpPr>
              <a:xfrm>
                <a:off x="1930400" y="3054317"/>
                <a:ext cx="4596023" cy="3793067"/>
                <a:chOff x="1930400" y="3054317"/>
                <a:chExt cx="4596023" cy="3793067"/>
              </a:xfrm>
            </p:grpSpPr>
            <p:pic>
              <p:nvPicPr>
                <p:cNvPr id="9" name="Picture 8"/>
                <p:cNvPicPr>
                  <a:picLocks noChangeAspect="1"/>
                </p:cNvPicPr>
                <p:nvPr/>
              </p:nvPicPr>
              <p:blipFill>
                <a:blip r:embed="rId2"/>
                <a:stretch>
                  <a:fillRect/>
                </a:stretch>
              </p:blipFill>
              <p:spPr>
                <a:xfrm>
                  <a:off x="1930400" y="3054317"/>
                  <a:ext cx="4596023" cy="3793067"/>
                </a:xfrm>
                <a:prstGeom prst="rect">
                  <a:avLst/>
                </a:prstGeom>
              </p:spPr>
            </p:pic>
            <p:sp>
              <p:nvSpPr>
                <p:cNvPr id="10" name="Rectangle 9"/>
                <p:cNvSpPr/>
                <p:nvPr/>
              </p:nvSpPr>
              <p:spPr>
                <a:xfrm>
                  <a:off x="3778255" y="4074550"/>
                  <a:ext cx="2169583" cy="27093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848654" y="4212134"/>
                  <a:ext cx="1762960" cy="332959"/>
                </a:xfrm>
                <a:prstGeom prst="rect">
                  <a:avLst/>
                </a:prstGeom>
                <a:noFill/>
              </p:spPr>
              <p:txBody>
                <a:bodyPr wrap="square" rtlCol="0">
                  <a:spAutoFit/>
                </a:bodyPr>
                <a:lstStyle/>
                <a:p>
                  <a:r>
                    <a:rPr lang="en-US" dirty="0" smtClean="0"/>
                    <a:t>Change quickly</a:t>
                  </a:r>
                  <a:endParaRPr lang="en-US" dirty="0"/>
                </a:p>
              </p:txBody>
            </p:sp>
            <p:sp>
              <p:nvSpPr>
                <p:cNvPr id="12" name="TextBox 11"/>
                <p:cNvSpPr txBox="1"/>
                <p:nvPr/>
              </p:nvSpPr>
              <p:spPr>
                <a:xfrm>
                  <a:off x="3801529" y="5135000"/>
                  <a:ext cx="1878376" cy="332959"/>
                </a:xfrm>
                <a:prstGeom prst="rect">
                  <a:avLst/>
                </a:prstGeom>
                <a:noFill/>
              </p:spPr>
              <p:txBody>
                <a:bodyPr wrap="square" rtlCol="0">
                  <a:spAutoFit/>
                </a:bodyPr>
                <a:lstStyle/>
                <a:p>
                  <a:r>
                    <a:rPr lang="en-US" dirty="0" smtClean="0"/>
                    <a:t>Changes quickly</a:t>
                  </a:r>
                  <a:endParaRPr lang="en-US" dirty="0"/>
                </a:p>
              </p:txBody>
            </p:sp>
            <p:sp>
              <p:nvSpPr>
                <p:cNvPr id="13" name="TextBox 12"/>
                <p:cNvSpPr txBox="1"/>
                <p:nvPr/>
              </p:nvSpPr>
              <p:spPr>
                <a:xfrm>
                  <a:off x="3850659" y="6087500"/>
                  <a:ext cx="1801282" cy="332959"/>
                </a:xfrm>
                <a:prstGeom prst="rect">
                  <a:avLst/>
                </a:prstGeom>
                <a:noFill/>
              </p:spPr>
              <p:txBody>
                <a:bodyPr wrap="square" rtlCol="0">
                  <a:spAutoFit/>
                </a:bodyPr>
                <a:lstStyle/>
                <a:p>
                  <a:r>
                    <a:rPr lang="en-US" dirty="0" smtClean="0"/>
                    <a:t>Changes slowly</a:t>
                  </a:r>
                  <a:endParaRPr lang="en-US" dirty="0"/>
                </a:p>
              </p:txBody>
            </p:sp>
          </p:grpSp>
          <p:sp>
            <p:nvSpPr>
              <p:cNvPr id="8" name="TextBox 7"/>
              <p:cNvSpPr txBox="1"/>
              <p:nvPr/>
            </p:nvSpPr>
            <p:spPr>
              <a:xfrm>
                <a:off x="6309728" y="6813575"/>
                <a:ext cx="2146742" cy="527185"/>
              </a:xfrm>
              <a:prstGeom prst="rect">
                <a:avLst/>
              </a:prstGeom>
              <a:noFill/>
            </p:spPr>
            <p:txBody>
              <a:bodyPr wrap="square" rtlCol="0">
                <a:spAutoFit/>
              </a:bodyPr>
              <a:lstStyle/>
              <a:p>
                <a:r>
                  <a:rPr lang="en-US" sz="1600" dirty="0" smtClean="0"/>
                  <a:t>Nagel &amp; </a:t>
                </a:r>
                <a:r>
                  <a:rPr lang="en-US" sz="1600" dirty="0" err="1" smtClean="0"/>
                  <a:t>Doupe</a:t>
                </a:r>
                <a:r>
                  <a:rPr lang="en-US" sz="1600" dirty="0" smtClean="0"/>
                  <a:t>, 2006</a:t>
                </a:r>
              </a:p>
              <a:p>
                <a:r>
                  <a:rPr lang="en-US" sz="1600" dirty="0" err="1" smtClean="0"/>
                  <a:t>Fairhall</a:t>
                </a:r>
                <a:r>
                  <a:rPr lang="en-US" sz="1600" dirty="0" smtClean="0"/>
                  <a:t> et al., 2001</a:t>
                </a:r>
                <a:endParaRPr lang="en-US" sz="1600" dirty="0"/>
              </a:p>
            </p:txBody>
          </p:sp>
        </p:grpSp>
        <p:sp>
          <p:nvSpPr>
            <p:cNvPr id="5" name="Rectangle 4"/>
            <p:cNvSpPr/>
            <p:nvPr/>
          </p:nvSpPr>
          <p:spPr>
            <a:xfrm>
              <a:off x="5089070" y="4608285"/>
              <a:ext cx="576033" cy="26760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05373" y="4560662"/>
              <a:ext cx="983024" cy="277466"/>
            </a:xfrm>
            <a:prstGeom prst="rect">
              <a:avLst/>
            </a:prstGeom>
            <a:noFill/>
          </p:spPr>
          <p:txBody>
            <a:bodyPr wrap="square" rtlCol="0">
              <a:spAutoFit/>
            </a:bodyPr>
            <a:lstStyle/>
            <a:p>
              <a:r>
                <a:rPr lang="en-US" sz="1400" dirty="0" smtClean="0"/>
                <a:t>Amplitude</a:t>
              </a:r>
              <a:endParaRPr lang="en-US" sz="1400" dirty="0"/>
            </a:p>
          </p:txBody>
        </p:sp>
      </p:grpSp>
      <p:sp>
        <p:nvSpPr>
          <p:cNvPr id="14" name="TextBox 13"/>
          <p:cNvSpPr txBox="1"/>
          <p:nvPr/>
        </p:nvSpPr>
        <p:spPr>
          <a:xfrm>
            <a:off x="714375" y="428625"/>
            <a:ext cx="7810500" cy="646331"/>
          </a:xfrm>
          <a:prstGeom prst="rect">
            <a:avLst/>
          </a:prstGeom>
          <a:noFill/>
        </p:spPr>
        <p:txBody>
          <a:bodyPr wrap="square" rtlCol="0">
            <a:spAutoFit/>
          </a:bodyPr>
          <a:lstStyle/>
          <a:p>
            <a:pPr algn="ctr"/>
            <a:r>
              <a:rPr lang="en-US" dirty="0" smtClean="0"/>
              <a:t>How can a neural circuit compute a higher-order statistic, and </a:t>
            </a:r>
          </a:p>
          <a:p>
            <a:pPr algn="ctr"/>
            <a:r>
              <a:rPr lang="en-US" dirty="0" smtClean="0"/>
              <a:t>how can it change response properties?</a:t>
            </a:r>
            <a:endParaRPr lang="en-US" dirty="0"/>
          </a:p>
        </p:txBody>
      </p:sp>
      <p:sp>
        <p:nvSpPr>
          <p:cNvPr id="15" name="TextBox 14"/>
          <p:cNvSpPr txBox="1"/>
          <p:nvPr/>
        </p:nvSpPr>
        <p:spPr>
          <a:xfrm>
            <a:off x="2719916" y="1375833"/>
            <a:ext cx="4495867" cy="369332"/>
          </a:xfrm>
          <a:prstGeom prst="rect">
            <a:avLst/>
          </a:prstGeom>
          <a:noFill/>
        </p:spPr>
        <p:txBody>
          <a:bodyPr wrap="none" rtlCol="0">
            <a:spAutoFit/>
          </a:bodyPr>
          <a:lstStyle/>
          <a:p>
            <a:r>
              <a:rPr lang="en-US" dirty="0" smtClean="0"/>
              <a:t>Common properties of contrast adaptation</a:t>
            </a:r>
            <a:endParaRPr lang="en-US" dirty="0"/>
          </a:p>
        </p:txBody>
      </p:sp>
    </p:spTree>
    <p:extLst>
      <p:ext uri="{BB962C8B-B14F-4D97-AF65-F5344CB8AC3E}">
        <p14:creationId xmlns:p14="http://schemas.microsoft.com/office/powerpoint/2010/main" val="2169808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866900" y="3492499"/>
            <a:ext cx="5198735" cy="492443"/>
          </a:xfrm>
          <a:prstGeom prst="rect">
            <a:avLst/>
          </a:prstGeom>
          <a:noFill/>
        </p:spPr>
        <p:txBody>
          <a:bodyPr wrap="none" rtlCol="0">
            <a:spAutoFit/>
          </a:bodyPr>
          <a:lstStyle/>
          <a:p>
            <a:r>
              <a:rPr lang="en-US" sz="2600" dirty="0" smtClean="0">
                <a:latin typeface="Arial"/>
                <a:cs typeface="Arial"/>
              </a:rPr>
              <a:t>Change in sensitivity by </a:t>
            </a:r>
            <a:r>
              <a:rPr lang="en-US" sz="2600" i="1" dirty="0" smtClean="0">
                <a:latin typeface="Arial"/>
                <a:cs typeface="Arial"/>
              </a:rPr>
              <a:t>depletion</a:t>
            </a:r>
            <a:endParaRPr lang="en-US" sz="2600" i="1" dirty="0">
              <a:latin typeface="Arial"/>
              <a:cs typeface="Arial"/>
            </a:endParaRPr>
          </a:p>
        </p:txBody>
      </p:sp>
      <p:grpSp>
        <p:nvGrpSpPr>
          <p:cNvPr id="3" name="Group 2"/>
          <p:cNvGrpSpPr/>
          <p:nvPr/>
        </p:nvGrpSpPr>
        <p:grpSpPr>
          <a:xfrm>
            <a:off x="0" y="4133380"/>
            <a:ext cx="9144000" cy="2597620"/>
            <a:chOff x="0" y="4133380"/>
            <a:chExt cx="9144000" cy="2597620"/>
          </a:xfrm>
        </p:grpSpPr>
        <p:grpSp>
          <p:nvGrpSpPr>
            <p:cNvPr id="13" name="Group 12"/>
            <p:cNvGrpSpPr/>
            <p:nvPr/>
          </p:nvGrpSpPr>
          <p:grpSpPr>
            <a:xfrm>
              <a:off x="2933701" y="4133380"/>
              <a:ext cx="3454400" cy="2597620"/>
              <a:chOff x="381000" y="1066800"/>
              <a:chExt cx="4422775" cy="3325813"/>
            </a:xfrm>
          </p:grpSpPr>
          <p:sp>
            <p:nvSpPr>
              <p:cNvPr id="4" name="TextBox 3"/>
              <p:cNvSpPr txBox="1">
                <a:spLocks noChangeArrowheads="1"/>
              </p:cNvSpPr>
              <p:nvPr/>
            </p:nvSpPr>
            <p:spPr bwMode="auto">
              <a:xfrm>
                <a:off x="381000" y="1066800"/>
                <a:ext cx="4422775" cy="788111"/>
              </a:xfrm>
              <a:prstGeom prst="rect">
                <a:avLst/>
              </a:prstGeom>
              <a:noFill/>
              <a:ln w="9525">
                <a:noFill/>
                <a:miter lim="800000"/>
                <a:headEnd/>
                <a:tailEnd/>
              </a:ln>
            </p:spPr>
            <p:txBody>
              <a:bodyPr wrap="square">
                <a:prstTxWarp prst="textNoShape">
                  <a:avLst/>
                </a:prstTxWarp>
                <a:spAutoFit/>
              </a:bodyPr>
              <a:lstStyle/>
              <a:p>
                <a:pPr algn="ctr"/>
                <a:r>
                  <a:rPr lang="en-US" sz="1700" dirty="0">
                    <a:latin typeface="Arial"/>
                    <a:cs typeface="Arial"/>
                  </a:rPr>
                  <a:t>Short-term synaptic </a:t>
                </a:r>
                <a:r>
                  <a:rPr lang="en-US" sz="1700" dirty="0" smtClean="0">
                    <a:latin typeface="Arial"/>
                    <a:cs typeface="Arial"/>
                  </a:rPr>
                  <a:t>plasticity</a:t>
                </a:r>
                <a:endParaRPr lang="en-US" sz="1700" dirty="0">
                  <a:latin typeface="Arial"/>
                  <a:cs typeface="Arial"/>
                </a:endParaRPr>
              </a:p>
              <a:p>
                <a:pPr algn="ctr"/>
                <a:r>
                  <a:rPr lang="en-US" sz="1700" dirty="0" smtClean="0">
                    <a:latin typeface="Arial"/>
                    <a:cs typeface="Arial"/>
                  </a:rPr>
                  <a:t> </a:t>
                </a:r>
                <a:r>
                  <a:rPr lang="en-US" sz="1700" dirty="0">
                    <a:latin typeface="Arial"/>
                    <a:cs typeface="Arial"/>
                  </a:rPr>
                  <a:t>synaptic depression</a:t>
                </a:r>
              </a:p>
            </p:txBody>
          </p:sp>
          <p:pic>
            <p:nvPicPr>
              <p:cNvPr id="5" name="Picture 4"/>
              <p:cNvPicPr>
                <a:picLocks noChangeAspect="1"/>
              </p:cNvPicPr>
              <p:nvPr/>
            </p:nvPicPr>
            <p:blipFill>
              <a:blip r:embed="rId2"/>
              <a:srcRect/>
              <a:stretch>
                <a:fillRect/>
              </a:stretch>
            </p:blipFill>
            <p:spPr bwMode="auto">
              <a:xfrm>
                <a:off x="1543050" y="1941513"/>
                <a:ext cx="2857500" cy="2451100"/>
              </a:xfrm>
              <a:prstGeom prst="rect">
                <a:avLst/>
              </a:prstGeom>
              <a:noFill/>
              <a:ln w="9525">
                <a:noFill/>
                <a:miter lim="800000"/>
                <a:headEnd/>
                <a:tailEnd/>
              </a:ln>
            </p:spPr>
          </p:pic>
          <p:sp>
            <p:nvSpPr>
              <p:cNvPr id="6" name="TextBox 5"/>
              <p:cNvSpPr txBox="1">
                <a:spLocks noChangeArrowheads="1"/>
              </p:cNvSpPr>
              <p:nvPr/>
            </p:nvSpPr>
            <p:spPr bwMode="auto">
              <a:xfrm>
                <a:off x="849605" y="3363961"/>
                <a:ext cx="799690" cy="472867"/>
              </a:xfrm>
              <a:prstGeom prst="rect">
                <a:avLst/>
              </a:prstGeom>
              <a:noFill/>
              <a:ln w="9525">
                <a:noFill/>
                <a:miter lim="800000"/>
                <a:headEnd/>
                <a:tailEnd/>
              </a:ln>
            </p:spPr>
            <p:txBody>
              <a:bodyPr wrap="square">
                <a:prstTxWarp prst="textNoShape">
                  <a:avLst/>
                </a:prstTxWarp>
                <a:spAutoFit/>
              </a:bodyPr>
              <a:lstStyle/>
              <a:p>
                <a:r>
                  <a:rPr lang="en-US" dirty="0">
                    <a:latin typeface="Arial"/>
                    <a:cs typeface="Arial"/>
                  </a:rPr>
                  <a:t>Pre</a:t>
                </a:r>
              </a:p>
            </p:txBody>
          </p:sp>
          <p:sp>
            <p:nvSpPr>
              <p:cNvPr id="7" name="TextBox 6"/>
              <p:cNvSpPr txBox="1">
                <a:spLocks noChangeArrowheads="1"/>
              </p:cNvSpPr>
              <p:nvPr/>
            </p:nvSpPr>
            <p:spPr bwMode="auto">
              <a:xfrm>
                <a:off x="797602" y="2370138"/>
                <a:ext cx="1144376" cy="472867"/>
              </a:xfrm>
              <a:prstGeom prst="rect">
                <a:avLst/>
              </a:prstGeom>
              <a:noFill/>
              <a:ln w="9525">
                <a:noFill/>
                <a:miter lim="800000"/>
                <a:headEnd/>
                <a:tailEnd/>
              </a:ln>
            </p:spPr>
            <p:txBody>
              <a:bodyPr wrap="square">
                <a:prstTxWarp prst="textNoShape">
                  <a:avLst/>
                </a:prstTxWarp>
                <a:spAutoFit/>
              </a:bodyPr>
              <a:lstStyle/>
              <a:p>
                <a:r>
                  <a:rPr lang="en-US" dirty="0">
                    <a:latin typeface="Arial"/>
                    <a:cs typeface="Arial"/>
                  </a:rPr>
                  <a:t>Post</a:t>
                </a:r>
              </a:p>
            </p:txBody>
          </p:sp>
        </p:grpSp>
        <p:grpSp>
          <p:nvGrpSpPr>
            <p:cNvPr id="14" name="Group 13"/>
            <p:cNvGrpSpPr/>
            <p:nvPr/>
          </p:nvGrpSpPr>
          <p:grpSpPr>
            <a:xfrm>
              <a:off x="5769674" y="4140199"/>
              <a:ext cx="3374326" cy="2362200"/>
              <a:chOff x="4881166" y="1143000"/>
              <a:chExt cx="3923109" cy="2746376"/>
            </a:xfrm>
          </p:grpSpPr>
          <p:pic>
            <p:nvPicPr>
              <p:cNvPr id="9" name="Picture 4"/>
              <p:cNvPicPr>
                <a:picLocks noChangeAspect="1" noChangeArrowheads="1"/>
              </p:cNvPicPr>
              <p:nvPr/>
            </p:nvPicPr>
            <p:blipFill>
              <a:blip r:embed="rId3"/>
              <a:srcRect t="30284" b="39432"/>
              <a:stretch>
                <a:fillRect/>
              </a:stretch>
            </p:blipFill>
            <p:spPr bwMode="auto">
              <a:xfrm>
                <a:off x="4881166" y="2365376"/>
                <a:ext cx="3923109" cy="1524000"/>
              </a:xfrm>
              <a:prstGeom prst="rect">
                <a:avLst/>
              </a:prstGeom>
              <a:noFill/>
              <a:ln w="9525">
                <a:noFill/>
                <a:miter lim="800000"/>
                <a:headEnd/>
                <a:tailEnd/>
              </a:ln>
              <a:effectLst/>
            </p:spPr>
          </p:pic>
          <p:sp>
            <p:nvSpPr>
              <p:cNvPr id="11" name="Text Box 10"/>
              <p:cNvSpPr txBox="1">
                <a:spLocks noChangeArrowheads="1"/>
              </p:cNvSpPr>
              <p:nvPr/>
            </p:nvSpPr>
            <p:spPr bwMode="auto">
              <a:xfrm>
                <a:off x="6019801" y="1143000"/>
                <a:ext cx="2431575" cy="715663"/>
              </a:xfrm>
              <a:prstGeom prst="rect">
                <a:avLst/>
              </a:prstGeom>
              <a:noFill/>
              <a:ln w="9525">
                <a:noFill/>
                <a:miter lim="800000"/>
                <a:headEnd/>
                <a:tailEnd/>
              </a:ln>
              <a:effectLst/>
            </p:spPr>
            <p:txBody>
              <a:bodyPr wrap="square">
                <a:prstTxWarp prst="textNoShape">
                  <a:avLst/>
                </a:prstTxWarp>
                <a:spAutoFit/>
              </a:bodyPr>
              <a:lstStyle/>
              <a:p>
                <a:pPr algn="ctr"/>
                <a:r>
                  <a:rPr lang="en-US" sz="1700" dirty="0" smtClean="0">
                    <a:latin typeface="Arial"/>
                    <a:cs typeface="Arial"/>
                  </a:rPr>
                  <a:t>Receptor desensitization</a:t>
                </a:r>
                <a:endParaRPr lang="en-US" sz="1700" dirty="0">
                  <a:latin typeface="Arial"/>
                  <a:cs typeface="Arial"/>
                </a:endParaRPr>
              </a:p>
            </p:txBody>
          </p:sp>
        </p:grpSp>
        <p:pic>
          <p:nvPicPr>
            <p:cNvPr id="15" name="Picture 14"/>
            <p:cNvPicPr>
              <a:picLocks noChangeAspect="1"/>
            </p:cNvPicPr>
            <p:nvPr/>
          </p:nvPicPr>
          <p:blipFill>
            <a:blip r:embed="rId4"/>
            <a:stretch>
              <a:fillRect/>
            </a:stretch>
          </p:blipFill>
          <p:spPr>
            <a:xfrm>
              <a:off x="0" y="4965699"/>
              <a:ext cx="2913686" cy="1638300"/>
            </a:xfrm>
            <a:prstGeom prst="rect">
              <a:avLst/>
            </a:prstGeom>
          </p:spPr>
        </p:pic>
        <p:sp>
          <p:nvSpPr>
            <p:cNvPr id="17" name="TextBox 16"/>
            <p:cNvSpPr txBox="1"/>
            <p:nvPr/>
          </p:nvSpPr>
          <p:spPr>
            <a:xfrm>
              <a:off x="254000" y="4140199"/>
              <a:ext cx="2298700" cy="615553"/>
            </a:xfrm>
            <a:prstGeom prst="rect">
              <a:avLst/>
            </a:prstGeom>
            <a:noFill/>
          </p:spPr>
          <p:txBody>
            <a:bodyPr wrap="square" rtlCol="0">
              <a:spAutoFit/>
            </a:bodyPr>
            <a:lstStyle/>
            <a:p>
              <a:pPr algn="ctr"/>
              <a:r>
                <a:rPr lang="en-US" sz="1700" dirty="0" smtClean="0"/>
                <a:t>Ion channel inactivation</a:t>
              </a:r>
              <a:endParaRPr lang="en-US" sz="1700" dirty="0"/>
            </a:p>
          </p:txBody>
        </p:sp>
      </p:grpSp>
      <p:pic>
        <p:nvPicPr>
          <p:cNvPr id="28" name="Picture 27"/>
          <p:cNvPicPr>
            <a:picLocks noChangeAspect="1"/>
          </p:cNvPicPr>
          <p:nvPr/>
        </p:nvPicPr>
        <p:blipFill>
          <a:blip r:embed="rId5"/>
          <a:srcRect l="2958" t="43056" r="53380"/>
          <a:stretch>
            <a:fillRect/>
          </a:stretch>
        </p:blipFill>
        <p:spPr>
          <a:xfrm>
            <a:off x="3079905" y="1466850"/>
            <a:ext cx="1555595" cy="2057400"/>
          </a:xfrm>
          <a:prstGeom prst="rect">
            <a:avLst/>
          </a:prstGeom>
        </p:spPr>
      </p:pic>
      <p:sp>
        <p:nvSpPr>
          <p:cNvPr id="29" name="TextBox 28"/>
          <p:cNvSpPr txBox="1"/>
          <p:nvPr/>
        </p:nvSpPr>
        <p:spPr>
          <a:xfrm>
            <a:off x="1727200" y="292100"/>
            <a:ext cx="6060673" cy="492443"/>
          </a:xfrm>
          <a:prstGeom prst="rect">
            <a:avLst/>
          </a:prstGeom>
          <a:noFill/>
        </p:spPr>
        <p:txBody>
          <a:bodyPr wrap="none" rtlCol="0">
            <a:spAutoFit/>
          </a:bodyPr>
          <a:lstStyle/>
          <a:p>
            <a:r>
              <a:rPr lang="en-US" sz="2600" dirty="0" smtClean="0">
                <a:latin typeface="Arial"/>
                <a:cs typeface="Arial"/>
              </a:rPr>
              <a:t>Change in sensitivity by </a:t>
            </a:r>
            <a:r>
              <a:rPr lang="en-US" sz="2600" i="1" dirty="0" smtClean="0">
                <a:latin typeface="Arial"/>
                <a:cs typeface="Arial"/>
              </a:rPr>
              <a:t>modulation</a:t>
            </a:r>
            <a:endParaRPr lang="en-US" sz="2600" i="1" dirty="0">
              <a:latin typeface="Arial"/>
              <a:cs typeface="Arial"/>
            </a:endParaRPr>
          </a:p>
        </p:txBody>
      </p:sp>
      <p:pic>
        <p:nvPicPr>
          <p:cNvPr id="33" name="Picture 32"/>
          <p:cNvPicPr>
            <a:picLocks noChangeAspect="1"/>
          </p:cNvPicPr>
          <p:nvPr/>
        </p:nvPicPr>
        <p:blipFill>
          <a:blip r:embed="rId5"/>
          <a:srcRect l="52676" t="42222" b="13889"/>
          <a:stretch>
            <a:fillRect/>
          </a:stretch>
        </p:blipFill>
        <p:spPr>
          <a:xfrm>
            <a:off x="288925" y="1416050"/>
            <a:ext cx="2133600" cy="2006600"/>
          </a:xfrm>
          <a:prstGeom prst="rect">
            <a:avLst/>
          </a:prstGeom>
        </p:spPr>
      </p:pic>
      <p:sp>
        <p:nvSpPr>
          <p:cNvPr id="34" name="TextBox 33"/>
          <p:cNvSpPr txBox="1"/>
          <p:nvPr/>
        </p:nvSpPr>
        <p:spPr>
          <a:xfrm>
            <a:off x="568325" y="933450"/>
            <a:ext cx="1600199" cy="646331"/>
          </a:xfrm>
          <a:prstGeom prst="rect">
            <a:avLst/>
          </a:prstGeom>
          <a:noFill/>
        </p:spPr>
        <p:txBody>
          <a:bodyPr wrap="square" rtlCol="0">
            <a:spAutoFit/>
          </a:bodyPr>
          <a:lstStyle/>
          <a:p>
            <a:pPr algn="ctr"/>
            <a:r>
              <a:rPr lang="en-US" dirty="0" smtClean="0"/>
              <a:t>Feedforward inhibition</a:t>
            </a:r>
            <a:endParaRPr lang="en-US" dirty="0"/>
          </a:p>
        </p:txBody>
      </p:sp>
      <p:sp>
        <p:nvSpPr>
          <p:cNvPr id="35" name="TextBox 34"/>
          <p:cNvSpPr txBox="1"/>
          <p:nvPr/>
        </p:nvSpPr>
        <p:spPr>
          <a:xfrm>
            <a:off x="2667000" y="933450"/>
            <a:ext cx="1600199" cy="646331"/>
          </a:xfrm>
          <a:prstGeom prst="rect">
            <a:avLst/>
          </a:prstGeom>
          <a:noFill/>
        </p:spPr>
        <p:txBody>
          <a:bodyPr wrap="square" rtlCol="0">
            <a:spAutoFit/>
          </a:bodyPr>
          <a:lstStyle/>
          <a:p>
            <a:pPr algn="ctr"/>
            <a:r>
              <a:rPr lang="en-US" dirty="0" smtClean="0"/>
              <a:t>Feedback inhibition</a:t>
            </a:r>
            <a:endParaRPr lang="en-US" dirty="0"/>
          </a:p>
        </p:txBody>
      </p:sp>
      <p:grpSp>
        <p:nvGrpSpPr>
          <p:cNvPr id="23" name="Group 22"/>
          <p:cNvGrpSpPr/>
          <p:nvPr/>
        </p:nvGrpSpPr>
        <p:grpSpPr>
          <a:xfrm>
            <a:off x="4565650" y="1032649"/>
            <a:ext cx="4216400" cy="1945501"/>
            <a:chOff x="0" y="4467999"/>
            <a:chExt cx="4216400" cy="1945501"/>
          </a:xfrm>
        </p:grpSpPr>
        <p:pic>
          <p:nvPicPr>
            <p:cNvPr id="27" name="Picture 26"/>
            <p:cNvPicPr>
              <a:picLocks noChangeAspect="1"/>
            </p:cNvPicPr>
            <p:nvPr/>
          </p:nvPicPr>
          <p:blipFill>
            <a:blip r:embed="rId6"/>
            <a:srcRect l="38833" t="25000" r="32000" b="49292"/>
            <a:stretch>
              <a:fillRect/>
            </a:stretch>
          </p:blipFill>
          <p:spPr>
            <a:xfrm>
              <a:off x="1993900" y="5029200"/>
              <a:ext cx="2222500" cy="1384300"/>
            </a:xfrm>
            <a:prstGeom prst="rect">
              <a:avLst/>
            </a:prstGeom>
          </p:spPr>
        </p:pic>
        <p:pic>
          <p:nvPicPr>
            <p:cNvPr id="36" name="Picture 35"/>
            <p:cNvPicPr>
              <a:picLocks noChangeAspect="1"/>
            </p:cNvPicPr>
            <p:nvPr/>
          </p:nvPicPr>
          <p:blipFill>
            <a:blip r:embed="rId6"/>
            <a:srcRect l="1167" t="35378" r="64167" b="33018"/>
            <a:stretch>
              <a:fillRect/>
            </a:stretch>
          </p:blipFill>
          <p:spPr>
            <a:xfrm>
              <a:off x="0" y="5009906"/>
              <a:ext cx="2159000" cy="1390894"/>
            </a:xfrm>
            <a:prstGeom prst="rect">
              <a:avLst/>
            </a:prstGeom>
          </p:spPr>
        </p:pic>
        <p:sp>
          <p:nvSpPr>
            <p:cNvPr id="37" name="TextBox 36"/>
            <p:cNvSpPr txBox="1"/>
            <p:nvPr/>
          </p:nvSpPr>
          <p:spPr>
            <a:xfrm>
              <a:off x="698500" y="4467999"/>
              <a:ext cx="3405950" cy="369332"/>
            </a:xfrm>
            <a:prstGeom prst="rect">
              <a:avLst/>
            </a:prstGeom>
            <a:noFill/>
          </p:spPr>
          <p:txBody>
            <a:bodyPr wrap="none" rtlCol="0">
              <a:spAutoFit/>
            </a:bodyPr>
            <a:lstStyle/>
            <a:p>
              <a:r>
                <a:rPr lang="en-US" dirty="0" smtClean="0"/>
                <a:t>Spike dependent </a:t>
              </a:r>
              <a:r>
                <a:rPr lang="en-US" dirty="0" err="1" smtClean="0"/>
                <a:t>conductances</a:t>
              </a:r>
              <a:endParaRPr lang="en-US" dirty="0"/>
            </a:p>
          </p:txBody>
        </p:sp>
      </p:grpSp>
    </p:spTree>
    <p:extLst>
      <p:ext uri="{BB962C8B-B14F-4D97-AF65-F5344CB8AC3E}">
        <p14:creationId xmlns:p14="http://schemas.microsoft.com/office/powerpoint/2010/main" val="303468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
          <p:cNvPicPr>
            <a:picLocks noChangeAspect="1"/>
          </p:cNvPicPr>
          <p:nvPr/>
        </p:nvPicPr>
        <p:blipFill>
          <a:blip r:embed="rId2">
            <a:extLst>
              <a:ext uri="{28A0092B-C50C-407E-A947-70E740481C1C}">
                <a14:useLocalDpi xmlns:a14="http://schemas.microsoft.com/office/drawing/2010/main" val="0"/>
              </a:ext>
            </a:extLst>
          </a:blip>
          <a:srcRect t="4584" r="50650" b="54359"/>
          <a:stretch>
            <a:fillRect/>
          </a:stretch>
        </p:blipFill>
        <p:spPr bwMode="auto">
          <a:xfrm>
            <a:off x="3281186" y="2519714"/>
            <a:ext cx="2749903" cy="21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2" name="TextBox 3"/>
          <p:cNvSpPr txBox="1">
            <a:spLocks noChangeArrowheads="1"/>
          </p:cNvSpPr>
          <p:nvPr/>
        </p:nvSpPr>
        <p:spPr bwMode="auto">
          <a:xfrm>
            <a:off x="869895" y="227760"/>
            <a:ext cx="7181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dirty="0"/>
              <a:t>Short-term synaptic plasticity – synaptic depression</a:t>
            </a:r>
          </a:p>
        </p:txBody>
      </p:sp>
      <p:pic>
        <p:nvPicPr>
          <p:cNvPr id="3072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735555"/>
            <a:ext cx="2079978" cy="1784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Box 5"/>
          <p:cNvSpPr txBox="1">
            <a:spLocks noChangeArrowheads="1"/>
          </p:cNvSpPr>
          <p:nvPr/>
        </p:nvSpPr>
        <p:spPr bwMode="auto">
          <a:xfrm>
            <a:off x="2132013" y="1556103"/>
            <a:ext cx="663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a:t>Pre</a:t>
            </a:r>
          </a:p>
        </p:txBody>
      </p:sp>
      <p:sp>
        <p:nvSpPr>
          <p:cNvPr id="30725" name="TextBox 6"/>
          <p:cNvSpPr txBox="1">
            <a:spLocks noChangeArrowheads="1"/>
          </p:cNvSpPr>
          <p:nvPr/>
        </p:nvSpPr>
        <p:spPr bwMode="auto">
          <a:xfrm>
            <a:off x="2063750" y="959203"/>
            <a:ext cx="801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dirty="0"/>
              <a:t>Post</a:t>
            </a:r>
          </a:p>
        </p:txBody>
      </p:sp>
      <p:sp>
        <p:nvSpPr>
          <p:cNvPr id="30726" name="TextBox 7"/>
          <p:cNvSpPr txBox="1">
            <a:spLocks noChangeArrowheads="1"/>
          </p:cNvSpPr>
          <p:nvPr/>
        </p:nvSpPr>
        <p:spPr bwMode="auto">
          <a:xfrm>
            <a:off x="6388251" y="2503751"/>
            <a:ext cx="2971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defRPr>
            </a:lvl2pPr>
            <a:lvl3pPr marL="1143000" indent="-228600" eaLnBrk="0" hangingPunct="0">
              <a:defRPr sz="2400">
                <a:solidFill>
                  <a:schemeClr val="tx1"/>
                </a:solidFill>
                <a:latin typeface="Arial" charset="0"/>
                <a:ea typeface="ヒラギノ角ゴ Pro W3" charset="0"/>
              </a:defRPr>
            </a:lvl3pPr>
            <a:lvl4pPr marL="1600200" indent="-228600" eaLnBrk="0" hangingPunct="0">
              <a:defRPr sz="2400">
                <a:solidFill>
                  <a:schemeClr val="tx1"/>
                </a:solidFill>
                <a:latin typeface="Arial" charset="0"/>
                <a:ea typeface="ヒラギノ角ゴ Pro W3" charset="0"/>
              </a:defRPr>
            </a:lvl4pPr>
            <a:lvl5pPr marL="2057400" indent="-228600" eaLnBrk="0" hangingPunct="0">
              <a:defRPr sz="2400">
                <a:solidFill>
                  <a:schemeClr val="tx1"/>
                </a:solidFill>
                <a:latin typeface="Arial" charset="0"/>
                <a:ea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defRPr>
            </a:lvl9pPr>
          </a:lstStyle>
          <a:p>
            <a:pPr eaLnBrk="1" hangingPunct="1"/>
            <a:r>
              <a:rPr lang="en-US" dirty="0"/>
              <a:t>Depletion of available vesicles as a mechanism for depression</a:t>
            </a:r>
          </a:p>
        </p:txBody>
      </p:sp>
      <p:grpSp>
        <p:nvGrpSpPr>
          <p:cNvPr id="7" name="Group 6"/>
          <p:cNvGrpSpPr/>
          <p:nvPr/>
        </p:nvGrpSpPr>
        <p:grpSpPr>
          <a:xfrm>
            <a:off x="327378" y="5162976"/>
            <a:ext cx="8851363" cy="1479110"/>
            <a:chOff x="327378" y="5162976"/>
            <a:chExt cx="8851363" cy="1479110"/>
          </a:xfrm>
        </p:grpSpPr>
        <p:pic>
          <p:nvPicPr>
            <p:cNvPr id="2" name="Picture 1" descr="Screen Shot 2016-05-20 at 11.22.3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78" y="5162976"/>
              <a:ext cx="4724400" cy="1321583"/>
            </a:xfrm>
            <a:prstGeom prst="rect">
              <a:avLst/>
            </a:prstGeom>
          </p:spPr>
        </p:pic>
        <p:sp>
          <p:nvSpPr>
            <p:cNvPr id="3" name="TextBox 2"/>
            <p:cNvSpPr txBox="1"/>
            <p:nvPr/>
          </p:nvSpPr>
          <p:spPr>
            <a:xfrm>
              <a:off x="5140035" y="5995755"/>
              <a:ext cx="4038706" cy="646331"/>
            </a:xfrm>
            <a:prstGeom prst="rect">
              <a:avLst/>
            </a:prstGeom>
            <a:noFill/>
          </p:spPr>
          <p:txBody>
            <a:bodyPr wrap="square" rtlCol="0">
              <a:spAutoFit/>
            </a:bodyPr>
            <a:lstStyle/>
            <a:p>
              <a:r>
                <a:rPr lang="en-US" dirty="0" err="1"/>
                <a:t>Hennig</a:t>
              </a:r>
              <a:r>
                <a:rPr lang="en-US" dirty="0"/>
                <a:t>, 2013. Theoretical models of synaptic short term plasticity</a:t>
              </a:r>
              <a:endParaRPr lang="en-US" dirty="0"/>
            </a:p>
          </p:txBody>
        </p:sp>
      </p:grpSp>
      <p:grpSp>
        <p:nvGrpSpPr>
          <p:cNvPr id="6" name="Group 5"/>
          <p:cNvGrpSpPr/>
          <p:nvPr/>
        </p:nvGrpSpPr>
        <p:grpSpPr>
          <a:xfrm>
            <a:off x="155411" y="2897327"/>
            <a:ext cx="3648956" cy="1176462"/>
            <a:chOff x="155411" y="2897327"/>
            <a:chExt cx="3648956" cy="1176462"/>
          </a:xfrm>
        </p:grpSpPr>
        <p:sp>
          <p:nvSpPr>
            <p:cNvPr id="4" name="TextBox 3"/>
            <p:cNvSpPr txBox="1"/>
            <p:nvPr/>
          </p:nvSpPr>
          <p:spPr>
            <a:xfrm>
              <a:off x="155411" y="2897327"/>
              <a:ext cx="3648956" cy="646331"/>
            </a:xfrm>
            <a:prstGeom prst="rect">
              <a:avLst/>
            </a:prstGeom>
            <a:noFill/>
          </p:spPr>
          <p:txBody>
            <a:bodyPr wrap="none" rtlCol="0">
              <a:spAutoFit/>
            </a:bodyPr>
            <a:lstStyle/>
            <a:p>
              <a:r>
                <a:rPr lang="en-US" dirty="0" smtClean="0"/>
                <a:t>n: Number of vesicle</a:t>
              </a:r>
            </a:p>
            <a:p>
              <a:r>
                <a:rPr lang="en-US" dirty="0" smtClean="0"/>
                <a:t>p: Probability of vesicle release</a:t>
              </a:r>
              <a:endParaRPr lang="en-US" dirty="0"/>
            </a:p>
          </p:txBody>
        </p:sp>
        <p:sp>
          <p:nvSpPr>
            <p:cNvPr id="5" name="TextBox 4"/>
            <p:cNvSpPr txBox="1"/>
            <p:nvPr/>
          </p:nvSpPr>
          <p:spPr>
            <a:xfrm>
              <a:off x="327378" y="3704457"/>
              <a:ext cx="1934056" cy="369332"/>
            </a:xfrm>
            <a:prstGeom prst="rect">
              <a:avLst/>
            </a:prstGeom>
            <a:noFill/>
          </p:spPr>
          <p:txBody>
            <a:bodyPr wrap="none" rtlCol="0">
              <a:spAutoFit/>
            </a:bodyPr>
            <a:lstStyle/>
            <a:p>
              <a:r>
                <a:rPr lang="en-US" dirty="0" smtClean="0"/>
                <a:t>Release = n x p</a:t>
              </a:r>
              <a:endParaRPr lang="en-US" dirty="0"/>
            </a:p>
          </p:txBody>
        </p:sp>
      </p:grpSp>
    </p:spTree>
    <p:extLst>
      <p:ext uri="{BB962C8B-B14F-4D97-AF65-F5344CB8AC3E}">
        <p14:creationId xmlns:p14="http://schemas.microsoft.com/office/powerpoint/2010/main" val="2219581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4368</TotalTime>
  <Words>1177</Words>
  <Application>Microsoft Macintosh PowerPoint</Application>
  <PresentationFormat>On-screen Show (4:3)</PresentationFormat>
  <Paragraphs>179</Paragraphs>
  <Slides>22</Slides>
  <Notes>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22</vt:i4>
      </vt:variant>
    </vt:vector>
  </HeadingPairs>
  <TitlesOfParts>
    <vt:vector size="25" baseType="lpstr">
      <vt:lpstr>Office Theme</vt:lpstr>
      <vt:lpstr>Equation</vt:lpstr>
      <vt:lpstr>MathType 6.0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LNK captures membrane potential responses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Hebbian spike timing plasticity (STDP) </vt:lpstr>
      <vt:lpstr>PowerPoint Presentation</vt:lpstr>
      <vt:lpstr>PowerPoint Presentation</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Baccus</dc:creator>
  <cp:lastModifiedBy>Stephen Baccus</cp:lastModifiedBy>
  <cp:revision>49</cp:revision>
  <cp:lastPrinted>2016-05-23T19:26:55Z</cp:lastPrinted>
  <dcterms:created xsi:type="dcterms:W3CDTF">2016-05-20T18:21:37Z</dcterms:created>
  <dcterms:modified xsi:type="dcterms:W3CDTF">2016-05-23T20:04:20Z</dcterms:modified>
</cp:coreProperties>
</file>